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47"/>
  </p:notesMasterIdLst>
  <p:sldIdLst>
    <p:sldId id="287" r:id="rId2"/>
    <p:sldId id="257" r:id="rId3"/>
    <p:sldId id="295" r:id="rId4"/>
    <p:sldId id="352" r:id="rId5"/>
    <p:sldId id="357" r:id="rId6"/>
    <p:sldId id="359" r:id="rId7"/>
    <p:sldId id="299" r:id="rId8"/>
    <p:sldId id="424" r:id="rId9"/>
    <p:sldId id="301" r:id="rId10"/>
    <p:sldId id="425" r:id="rId11"/>
    <p:sldId id="300" r:id="rId12"/>
    <p:sldId id="361" r:id="rId13"/>
    <p:sldId id="377" r:id="rId14"/>
    <p:sldId id="399" r:id="rId15"/>
    <p:sldId id="398" r:id="rId16"/>
    <p:sldId id="360" r:id="rId17"/>
    <p:sldId id="375" r:id="rId18"/>
    <p:sldId id="376" r:id="rId19"/>
    <p:sldId id="400" r:id="rId20"/>
    <p:sldId id="397" r:id="rId21"/>
    <p:sldId id="396" r:id="rId22"/>
    <p:sldId id="401" r:id="rId23"/>
    <p:sldId id="402" r:id="rId24"/>
    <p:sldId id="403" r:id="rId25"/>
    <p:sldId id="404" r:id="rId26"/>
    <p:sldId id="405" r:id="rId27"/>
    <p:sldId id="406" r:id="rId28"/>
    <p:sldId id="407" r:id="rId29"/>
    <p:sldId id="408" r:id="rId30"/>
    <p:sldId id="421" r:id="rId31"/>
    <p:sldId id="409" r:id="rId32"/>
    <p:sldId id="410" r:id="rId33"/>
    <p:sldId id="422" r:id="rId34"/>
    <p:sldId id="411" r:id="rId35"/>
    <p:sldId id="412" r:id="rId36"/>
    <p:sldId id="423" r:id="rId37"/>
    <p:sldId id="413" r:id="rId38"/>
    <p:sldId id="414" r:id="rId39"/>
    <p:sldId id="415" r:id="rId40"/>
    <p:sldId id="416" r:id="rId41"/>
    <p:sldId id="417" r:id="rId42"/>
    <p:sldId id="418" r:id="rId43"/>
    <p:sldId id="419" r:id="rId44"/>
    <p:sldId id="420" r:id="rId45"/>
    <p:sldId id="279" r:id="rId46"/>
  </p:sldIdLst>
  <p:sldSz cx="16256000" cy="10160000"/>
  <p:notesSz cx="16256000" cy="10160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90" autoAdjust="0"/>
    <p:restoredTop sz="92653"/>
  </p:normalViewPr>
  <p:slideViewPr>
    <p:cSldViewPr>
      <p:cViewPr varScale="1">
        <p:scale>
          <a:sx n="77" d="100"/>
          <a:sy n="77" d="100"/>
        </p:scale>
        <p:origin x="1680" y="184"/>
      </p:cViewPr>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5095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9207500" y="0"/>
            <a:ext cx="7045325" cy="509588"/>
          </a:xfrm>
          <a:prstGeom prst="rect">
            <a:avLst/>
          </a:prstGeom>
        </p:spPr>
        <p:txBody>
          <a:bodyPr vert="horz" lIns="91440" tIns="45720" rIns="91440" bIns="45720" rtlCol="0"/>
          <a:lstStyle>
            <a:lvl1pPr algn="r">
              <a:defRPr sz="1200"/>
            </a:lvl1pPr>
          </a:lstStyle>
          <a:p>
            <a:fld id="{D1E40A5E-A933-0C44-B68E-EAECDD46D78F}" type="datetimeFigureOut">
              <a:rPr lang="en-US" smtClean="0"/>
              <a:t>8/29/23</a:t>
            </a:fld>
            <a:endParaRPr lang="en-US" dirty="0"/>
          </a:p>
        </p:txBody>
      </p:sp>
      <p:sp>
        <p:nvSpPr>
          <p:cNvPr id="4" name="Slide Image Placeholder 3"/>
          <p:cNvSpPr>
            <a:spLocks noGrp="1" noRot="1" noChangeAspect="1"/>
          </p:cNvSpPr>
          <p:nvPr>
            <p:ph type="sldImg" idx="2"/>
          </p:nvPr>
        </p:nvSpPr>
        <p:spPr>
          <a:xfrm>
            <a:off x="5384800" y="1270000"/>
            <a:ext cx="54864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625600" y="4889500"/>
            <a:ext cx="13004800" cy="40005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650413"/>
            <a:ext cx="7043738" cy="5095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9207500" y="9650413"/>
            <a:ext cx="7045325" cy="509587"/>
          </a:xfrm>
          <a:prstGeom prst="rect">
            <a:avLst/>
          </a:prstGeom>
        </p:spPr>
        <p:txBody>
          <a:bodyPr vert="horz" lIns="91440" tIns="45720" rIns="91440" bIns="45720" rtlCol="0" anchor="b"/>
          <a:lstStyle>
            <a:lvl1pPr algn="r">
              <a:defRPr sz="1200"/>
            </a:lvl1pPr>
          </a:lstStyle>
          <a:p>
            <a:fld id="{742CB68C-0C9E-1543-B45C-4EFB047626C8}" type="slidenum">
              <a:rPr lang="en-US" smtClean="0"/>
              <a:t>‹#›</a:t>
            </a:fld>
            <a:endParaRPr lang="en-US" dirty="0"/>
          </a:p>
        </p:txBody>
      </p:sp>
    </p:spTree>
    <p:extLst>
      <p:ext uri="{BB962C8B-B14F-4D97-AF65-F5344CB8AC3E}">
        <p14:creationId xmlns:p14="http://schemas.microsoft.com/office/powerpoint/2010/main" val="2447608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939717-6C19-3444-8228-39FBB4DDCF92}" type="slidenum">
              <a:rPr lang="en-US" smtClean="0"/>
              <a:t>2</a:t>
            </a:fld>
            <a:endParaRPr lang="en-US" dirty="0"/>
          </a:p>
        </p:txBody>
      </p:sp>
    </p:spTree>
    <p:extLst>
      <p:ext uri="{BB962C8B-B14F-4D97-AF65-F5344CB8AC3E}">
        <p14:creationId xmlns:p14="http://schemas.microsoft.com/office/powerpoint/2010/main" val="1588218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rates of concerns were slightly higher than that in national surveys.</a:t>
            </a:r>
          </a:p>
          <a:p>
            <a:r>
              <a:rPr lang="en-US" dirty="0"/>
              <a:t>For concerns about child learning &amp; development, the rates in Kent in recent months were around 50-60%, in comparison to national surveys with ranges of 30-50%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concerns about child development, , the rates in Kent in recent months were around 50-60%, in comparison to national surveys with ranges of 40-50%</a:t>
            </a:r>
          </a:p>
          <a:p>
            <a:endParaRPr lang="en-US" dirty="0"/>
          </a:p>
        </p:txBody>
      </p:sp>
      <p:sp>
        <p:nvSpPr>
          <p:cNvPr id="4" name="Slide Number Placeholder 3"/>
          <p:cNvSpPr>
            <a:spLocks noGrp="1"/>
          </p:cNvSpPr>
          <p:nvPr>
            <p:ph type="sldNum" sz="quarter" idx="5"/>
          </p:nvPr>
        </p:nvSpPr>
        <p:spPr/>
        <p:txBody>
          <a:bodyPr/>
          <a:lstStyle/>
          <a:p>
            <a:fld id="{742CB68C-0C9E-1543-B45C-4EFB047626C8}" type="slidenum">
              <a:rPr lang="en-US" smtClean="0"/>
              <a:t>17</a:t>
            </a:fld>
            <a:endParaRPr lang="en-US" dirty="0"/>
          </a:p>
        </p:txBody>
      </p:sp>
    </p:spTree>
    <p:extLst>
      <p:ext uri="{BB962C8B-B14F-4D97-AF65-F5344CB8AC3E}">
        <p14:creationId xmlns:p14="http://schemas.microsoft.com/office/powerpoint/2010/main" val="1300468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2CB68C-0C9E-1543-B45C-4EFB047626C8}" type="slidenum">
              <a:rPr lang="en-US" smtClean="0"/>
              <a:t>23</a:t>
            </a:fld>
            <a:endParaRPr lang="en-US" dirty="0"/>
          </a:p>
        </p:txBody>
      </p:sp>
    </p:spTree>
    <p:extLst>
      <p:ext uri="{BB962C8B-B14F-4D97-AF65-F5344CB8AC3E}">
        <p14:creationId xmlns:p14="http://schemas.microsoft.com/office/powerpoint/2010/main" val="4209054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2CB68C-0C9E-1543-B45C-4EFB047626C8}" type="slidenum">
              <a:rPr lang="en-US" smtClean="0"/>
              <a:t>24</a:t>
            </a:fld>
            <a:endParaRPr lang="en-US" dirty="0"/>
          </a:p>
        </p:txBody>
      </p:sp>
    </p:spTree>
    <p:extLst>
      <p:ext uri="{BB962C8B-B14F-4D97-AF65-F5344CB8AC3E}">
        <p14:creationId xmlns:p14="http://schemas.microsoft.com/office/powerpoint/2010/main" val="1501291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 gas, household items</a:t>
            </a:r>
          </a:p>
        </p:txBody>
      </p:sp>
      <p:sp>
        <p:nvSpPr>
          <p:cNvPr id="4" name="Slide Number Placeholder 3"/>
          <p:cNvSpPr>
            <a:spLocks noGrp="1"/>
          </p:cNvSpPr>
          <p:nvPr>
            <p:ph type="sldNum" sz="quarter" idx="5"/>
          </p:nvPr>
        </p:nvSpPr>
        <p:spPr/>
        <p:txBody>
          <a:bodyPr/>
          <a:lstStyle/>
          <a:p>
            <a:fld id="{742CB68C-0C9E-1543-B45C-4EFB047626C8}" type="slidenum">
              <a:rPr lang="en-US" smtClean="0"/>
              <a:t>25</a:t>
            </a:fld>
            <a:endParaRPr lang="en-US" dirty="0"/>
          </a:p>
        </p:txBody>
      </p:sp>
    </p:spTree>
    <p:extLst>
      <p:ext uri="{BB962C8B-B14F-4D97-AF65-F5344CB8AC3E}">
        <p14:creationId xmlns:p14="http://schemas.microsoft.com/office/powerpoint/2010/main" val="2380619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Fewer parents reduced purchases of food, gas, and household items because of the increased cost of living. But the rates, especially for food (31%), is still substantial, considering that we know that reducing purchase of food is a indicator of food insecurity. </a:t>
            </a:r>
          </a:p>
        </p:txBody>
      </p:sp>
      <p:sp>
        <p:nvSpPr>
          <p:cNvPr id="4" name="Slide Number Placeholder 3"/>
          <p:cNvSpPr>
            <a:spLocks noGrp="1"/>
          </p:cNvSpPr>
          <p:nvPr>
            <p:ph type="sldNum" sz="quarter" idx="5"/>
          </p:nvPr>
        </p:nvSpPr>
        <p:spPr/>
        <p:txBody>
          <a:bodyPr/>
          <a:lstStyle/>
          <a:p>
            <a:fld id="{742CB68C-0C9E-1543-B45C-4EFB047626C8}" type="slidenum">
              <a:rPr lang="en-US" smtClean="0"/>
              <a:t>26</a:t>
            </a:fld>
            <a:endParaRPr lang="en-US" dirty="0"/>
          </a:p>
        </p:txBody>
      </p:sp>
    </p:spTree>
    <p:extLst>
      <p:ext uri="{BB962C8B-B14F-4D97-AF65-F5344CB8AC3E}">
        <p14:creationId xmlns:p14="http://schemas.microsoft.com/office/powerpoint/2010/main" val="26614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2CB68C-0C9E-1543-B45C-4EFB047626C8}" type="slidenum">
              <a:rPr lang="en-US" smtClean="0"/>
              <a:t>27</a:t>
            </a:fld>
            <a:endParaRPr lang="en-US" dirty="0"/>
          </a:p>
        </p:txBody>
      </p:sp>
    </p:spTree>
    <p:extLst>
      <p:ext uri="{BB962C8B-B14F-4D97-AF65-F5344CB8AC3E}">
        <p14:creationId xmlns:p14="http://schemas.microsoft.com/office/powerpoint/2010/main" val="3770669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2CB68C-0C9E-1543-B45C-4EFB047626C8}" type="slidenum">
              <a:rPr lang="en-US" smtClean="0"/>
              <a:t>28</a:t>
            </a:fld>
            <a:endParaRPr lang="en-US" dirty="0"/>
          </a:p>
        </p:txBody>
      </p:sp>
    </p:spTree>
    <p:extLst>
      <p:ext uri="{BB962C8B-B14F-4D97-AF65-F5344CB8AC3E}">
        <p14:creationId xmlns:p14="http://schemas.microsoft.com/office/powerpoint/2010/main" val="1562216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Southwest Kent county – more prefer to have FFN in home care</a:t>
            </a:r>
          </a:p>
          <a:p>
            <a:r>
              <a:rPr lang="en-US" dirty="0"/>
              <a:t>Southeast Kent county – more prefer to have FFN care in another location</a:t>
            </a:r>
          </a:p>
          <a:p>
            <a:endParaRPr lang="en-US" dirty="0"/>
          </a:p>
        </p:txBody>
      </p:sp>
      <p:sp>
        <p:nvSpPr>
          <p:cNvPr id="4" name="Slide Number Placeholder 3"/>
          <p:cNvSpPr>
            <a:spLocks noGrp="1"/>
          </p:cNvSpPr>
          <p:nvPr>
            <p:ph type="sldNum" sz="quarter" idx="5"/>
          </p:nvPr>
        </p:nvSpPr>
        <p:spPr/>
        <p:txBody>
          <a:bodyPr/>
          <a:lstStyle/>
          <a:p>
            <a:fld id="{742CB68C-0C9E-1543-B45C-4EFB047626C8}" type="slidenum">
              <a:rPr lang="en-US" smtClean="0"/>
              <a:t>33</a:t>
            </a:fld>
            <a:endParaRPr lang="en-US" dirty="0"/>
          </a:p>
        </p:txBody>
      </p:sp>
    </p:spTree>
    <p:extLst>
      <p:ext uri="{BB962C8B-B14F-4D97-AF65-F5344CB8AC3E}">
        <p14:creationId xmlns:p14="http://schemas.microsoft.com/office/powerpoint/2010/main" val="3159478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2CB68C-0C9E-1543-B45C-4EFB047626C8}" type="slidenum">
              <a:rPr lang="en-US" smtClean="0"/>
              <a:t>37</a:t>
            </a:fld>
            <a:endParaRPr lang="en-US" dirty="0"/>
          </a:p>
        </p:txBody>
      </p:sp>
    </p:spTree>
    <p:extLst>
      <p:ext uri="{BB962C8B-B14F-4D97-AF65-F5344CB8AC3E}">
        <p14:creationId xmlns:p14="http://schemas.microsoft.com/office/powerpoint/2010/main" val="2193325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2CB68C-0C9E-1543-B45C-4EFB047626C8}" type="slidenum">
              <a:rPr lang="en-US" smtClean="0"/>
              <a:t>3</a:t>
            </a:fld>
            <a:endParaRPr lang="en-US" dirty="0"/>
          </a:p>
        </p:txBody>
      </p:sp>
    </p:spTree>
    <p:extLst>
      <p:ext uri="{BB962C8B-B14F-4D97-AF65-F5344CB8AC3E}">
        <p14:creationId xmlns:p14="http://schemas.microsoft.com/office/powerpoint/2010/main" val="1451628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2CB68C-0C9E-1543-B45C-4EFB047626C8}" type="slidenum">
              <a:rPr lang="en-US" smtClean="0"/>
              <a:t>4</a:t>
            </a:fld>
            <a:endParaRPr lang="en-US" dirty="0"/>
          </a:p>
        </p:txBody>
      </p:sp>
    </p:spTree>
    <p:extLst>
      <p:ext uri="{BB962C8B-B14F-4D97-AF65-F5344CB8AC3E}">
        <p14:creationId xmlns:p14="http://schemas.microsoft.com/office/powerpoint/2010/main" val="163715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higher </a:t>
            </a:r>
          </a:p>
        </p:txBody>
      </p:sp>
      <p:sp>
        <p:nvSpPr>
          <p:cNvPr id="4" name="Slide Number Placeholder 3"/>
          <p:cNvSpPr>
            <a:spLocks noGrp="1"/>
          </p:cNvSpPr>
          <p:nvPr>
            <p:ph type="sldNum" sz="quarter" idx="5"/>
          </p:nvPr>
        </p:nvSpPr>
        <p:spPr/>
        <p:txBody>
          <a:bodyPr/>
          <a:lstStyle/>
          <a:p>
            <a:fld id="{742CB68C-0C9E-1543-B45C-4EFB047626C8}" type="slidenum">
              <a:rPr lang="en-US" smtClean="0"/>
              <a:t>7</a:t>
            </a:fld>
            <a:endParaRPr lang="en-US" dirty="0"/>
          </a:p>
        </p:txBody>
      </p:sp>
    </p:spTree>
    <p:extLst>
      <p:ext uri="{BB962C8B-B14F-4D97-AF65-F5344CB8AC3E}">
        <p14:creationId xmlns:p14="http://schemas.microsoft.com/office/powerpoint/2010/main" val="3505657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Material hardship rate in Kent county is significantly higher than that in the national survey. In Kent, the rates throughout our survey period ranges from 45% to 85% and keep increasing. However, in national surveys, the rates during the same periods of time ranges from 28% to 47%, and the peak is in December 2022. </a:t>
            </a:r>
          </a:p>
        </p:txBody>
      </p:sp>
      <p:sp>
        <p:nvSpPr>
          <p:cNvPr id="4" name="Slide Number Placeholder 3"/>
          <p:cNvSpPr>
            <a:spLocks noGrp="1"/>
          </p:cNvSpPr>
          <p:nvPr>
            <p:ph type="sldNum" sz="quarter" idx="5"/>
          </p:nvPr>
        </p:nvSpPr>
        <p:spPr/>
        <p:txBody>
          <a:bodyPr/>
          <a:lstStyle/>
          <a:p>
            <a:fld id="{742CB68C-0C9E-1543-B45C-4EFB047626C8}" type="slidenum">
              <a:rPr lang="en-US" smtClean="0"/>
              <a:t>8</a:t>
            </a:fld>
            <a:endParaRPr lang="en-US" dirty="0"/>
          </a:p>
        </p:txBody>
      </p:sp>
    </p:spTree>
    <p:extLst>
      <p:ext uri="{BB962C8B-B14F-4D97-AF65-F5344CB8AC3E}">
        <p14:creationId xmlns:p14="http://schemas.microsoft.com/office/powerpoint/2010/main" val="2212561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increasing trends of hardships particularly in child care, healthcare, housing, and utility costs. </a:t>
            </a:r>
          </a:p>
          <a:p>
            <a:r>
              <a:rPr lang="en-US" dirty="0"/>
              <a:t>In recent June survey, housing and healthcare hardships were the highest (46%),  followed by child care hardship (43%), </a:t>
            </a:r>
            <a:r>
              <a:rPr lang="en-US" dirty="0" err="1"/>
              <a:t>utilitiy</a:t>
            </a:r>
            <a:r>
              <a:rPr lang="en-US" dirty="0"/>
              <a:t> (36%), food (29%), and wellness activities (22%)</a:t>
            </a:r>
          </a:p>
        </p:txBody>
      </p:sp>
      <p:sp>
        <p:nvSpPr>
          <p:cNvPr id="4" name="Slide Number Placeholder 3"/>
          <p:cNvSpPr>
            <a:spLocks noGrp="1"/>
          </p:cNvSpPr>
          <p:nvPr>
            <p:ph type="sldNum" sz="quarter" idx="5"/>
          </p:nvPr>
        </p:nvSpPr>
        <p:spPr/>
        <p:txBody>
          <a:bodyPr/>
          <a:lstStyle/>
          <a:p>
            <a:fld id="{742CB68C-0C9E-1543-B45C-4EFB047626C8}" type="slidenum">
              <a:rPr lang="en-US" smtClean="0"/>
              <a:t>9</a:t>
            </a:fld>
            <a:endParaRPr lang="en-US" dirty="0"/>
          </a:p>
        </p:txBody>
      </p:sp>
    </p:spTree>
    <p:extLst>
      <p:ext uri="{BB962C8B-B14F-4D97-AF65-F5344CB8AC3E}">
        <p14:creationId xmlns:p14="http://schemas.microsoft.com/office/powerpoint/2010/main" val="3450298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Compared with national data, Kent county has comparable hardship rates in the categories of food and wellness activities, but significant higher rates in all the other types of hardships. </a:t>
            </a:r>
          </a:p>
          <a:p>
            <a:r>
              <a:rPr lang="en-US" dirty="0"/>
              <a:t>Also notable difference in national surveys ranks: highest utility hardships, followed by food, housing, wellness, healthcare, and child care. </a:t>
            </a:r>
          </a:p>
        </p:txBody>
      </p:sp>
      <p:sp>
        <p:nvSpPr>
          <p:cNvPr id="4" name="Slide Number Placeholder 3"/>
          <p:cNvSpPr>
            <a:spLocks noGrp="1"/>
          </p:cNvSpPr>
          <p:nvPr>
            <p:ph type="sldNum" sz="quarter" idx="5"/>
          </p:nvPr>
        </p:nvSpPr>
        <p:spPr/>
        <p:txBody>
          <a:bodyPr/>
          <a:lstStyle/>
          <a:p>
            <a:fld id="{742CB68C-0C9E-1543-B45C-4EFB047626C8}" type="slidenum">
              <a:rPr lang="en-US" smtClean="0"/>
              <a:t>10</a:t>
            </a:fld>
            <a:endParaRPr lang="en-US" dirty="0"/>
          </a:p>
        </p:txBody>
      </p:sp>
    </p:spTree>
    <p:extLst>
      <p:ext uri="{BB962C8B-B14F-4D97-AF65-F5344CB8AC3E}">
        <p14:creationId xmlns:p14="http://schemas.microsoft.com/office/powerpoint/2010/main" val="872950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Other minorities – small sample</a:t>
            </a:r>
          </a:p>
          <a:p>
            <a:r>
              <a:rPr lang="en-US" dirty="0"/>
              <a:t>For reference, in national samples, recent hardship rates were around 60% for Black families, 50% for Latinx families, and 30% for White and other minority families. </a:t>
            </a:r>
          </a:p>
          <a:p>
            <a:endParaRPr lang="en-US" dirty="0"/>
          </a:p>
        </p:txBody>
      </p:sp>
      <p:sp>
        <p:nvSpPr>
          <p:cNvPr id="4" name="Slide Number Placeholder 3"/>
          <p:cNvSpPr>
            <a:spLocks noGrp="1"/>
          </p:cNvSpPr>
          <p:nvPr>
            <p:ph type="sldNum" sz="quarter" idx="5"/>
          </p:nvPr>
        </p:nvSpPr>
        <p:spPr/>
        <p:txBody>
          <a:bodyPr/>
          <a:lstStyle/>
          <a:p>
            <a:fld id="{742CB68C-0C9E-1543-B45C-4EFB047626C8}" type="slidenum">
              <a:rPr lang="en-US" smtClean="0"/>
              <a:t>11</a:t>
            </a:fld>
            <a:endParaRPr lang="en-US" dirty="0"/>
          </a:p>
        </p:txBody>
      </p:sp>
    </p:spTree>
    <p:extLst>
      <p:ext uri="{BB962C8B-B14F-4D97-AF65-F5344CB8AC3E}">
        <p14:creationId xmlns:p14="http://schemas.microsoft.com/office/powerpoint/2010/main" val="3080665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rates of reported child fear/anxiety are aligned with our national data, in the ranges of 40 to 60% of parents reporting these symptoms.</a:t>
            </a:r>
          </a:p>
          <a:p>
            <a:r>
              <a:rPr lang="en-US" dirty="0"/>
              <a:t>The rates of reported fussiness/defiance are lower than national surveys – in Kent, we see that it’s roughly 2 out of 3 parents report these symptoms, but the rates in the national surveys were around 70%-80%. </a:t>
            </a:r>
          </a:p>
        </p:txBody>
      </p:sp>
      <p:sp>
        <p:nvSpPr>
          <p:cNvPr id="4" name="Slide Number Placeholder 3"/>
          <p:cNvSpPr>
            <a:spLocks noGrp="1"/>
          </p:cNvSpPr>
          <p:nvPr>
            <p:ph type="sldNum" sz="quarter" idx="5"/>
          </p:nvPr>
        </p:nvSpPr>
        <p:spPr/>
        <p:txBody>
          <a:bodyPr/>
          <a:lstStyle/>
          <a:p>
            <a:fld id="{742CB68C-0C9E-1543-B45C-4EFB047626C8}" type="slidenum">
              <a:rPr lang="en-US" smtClean="0"/>
              <a:t>13</a:t>
            </a:fld>
            <a:endParaRPr lang="en-US" dirty="0"/>
          </a:p>
        </p:txBody>
      </p:sp>
    </p:spTree>
    <p:extLst>
      <p:ext uri="{BB962C8B-B14F-4D97-AF65-F5344CB8AC3E}">
        <p14:creationId xmlns:p14="http://schemas.microsoft.com/office/powerpoint/2010/main" val="2656739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5" name="bg object 16">
            <a:extLst>
              <a:ext uri="{FF2B5EF4-FFF2-40B4-BE49-F238E27FC236}">
                <a16:creationId xmlns:a16="http://schemas.microsoft.com/office/drawing/2014/main" id="{15888177-3C7B-8E45-BB76-0A1E90783836}"/>
              </a:ext>
            </a:extLst>
          </p:cNvPr>
          <p:cNvSpPr/>
          <p:nvPr userDrawn="1"/>
        </p:nvSpPr>
        <p:spPr>
          <a:xfrm>
            <a:off x="0" y="0"/>
            <a:ext cx="16256000" cy="8896350"/>
          </a:xfrm>
          <a:custGeom>
            <a:avLst/>
            <a:gdLst/>
            <a:ahLst/>
            <a:cxnLst/>
            <a:rect l="l" t="t" r="r" b="b"/>
            <a:pathLst>
              <a:path w="16256000" h="8896350">
                <a:moveTo>
                  <a:pt x="16256000" y="0"/>
                </a:moveTo>
                <a:lnTo>
                  <a:pt x="0" y="0"/>
                </a:lnTo>
                <a:lnTo>
                  <a:pt x="0" y="8896350"/>
                </a:lnTo>
                <a:lnTo>
                  <a:pt x="16256000" y="8896350"/>
                </a:lnTo>
                <a:lnTo>
                  <a:pt x="16256000" y="0"/>
                </a:lnTo>
                <a:close/>
              </a:path>
            </a:pathLst>
          </a:custGeom>
          <a:solidFill>
            <a:schemeClr val="tx2"/>
          </a:solidFill>
        </p:spPr>
        <p:txBody>
          <a:bodyPr wrap="square" lIns="0" tIns="0" rIns="0" bIns="0" rtlCol="0"/>
          <a:lstStyle/>
          <a:p>
            <a:endParaRPr dirty="0"/>
          </a:p>
        </p:txBody>
      </p:sp>
      <p:sp>
        <p:nvSpPr>
          <p:cNvPr id="6" name="Holder 2">
            <a:extLst>
              <a:ext uri="{FF2B5EF4-FFF2-40B4-BE49-F238E27FC236}">
                <a16:creationId xmlns:a16="http://schemas.microsoft.com/office/drawing/2014/main" id="{14D0E5A6-4459-064D-8151-E6983FF53425}"/>
              </a:ext>
            </a:extLst>
          </p:cNvPr>
          <p:cNvSpPr>
            <a:spLocks noGrp="1"/>
          </p:cNvSpPr>
          <p:nvPr>
            <p:ph type="title"/>
          </p:nvPr>
        </p:nvSpPr>
        <p:spPr>
          <a:xfrm>
            <a:off x="738632" y="660400"/>
            <a:ext cx="12875768" cy="1166986"/>
          </a:xfrm>
          <a:prstGeom prst="rect">
            <a:avLst/>
          </a:prstGeom>
        </p:spPr>
        <p:txBody>
          <a:bodyPr wrap="square" lIns="0" tIns="0" rIns="0" bIns="0">
            <a:spAutoFit/>
          </a:bodyPr>
          <a:lstStyle>
            <a:lvl1pPr>
              <a:lnSpc>
                <a:spcPct val="100000"/>
              </a:lnSpc>
              <a:defRPr sz="7900" b="1" i="0">
                <a:solidFill>
                  <a:srgbClr val="464646"/>
                </a:solidFill>
                <a:latin typeface="UnitedSansSemiCond-Heavy"/>
                <a:cs typeface="UnitedSansSemiCond-Heavy"/>
              </a:defRPr>
            </a:lvl1pPr>
          </a:lstStyle>
          <a:p>
            <a:pPr marL="12700" marR="0" lvl="0" indent="0" defTabSz="914400" eaLnBrk="1" fontAlgn="auto" latinLnBrk="0" hangingPunct="1">
              <a:lnSpc>
                <a:spcPts val="9055"/>
              </a:lnSpc>
              <a:spcBef>
                <a:spcPts val="90"/>
              </a:spcBef>
              <a:spcAft>
                <a:spcPts val="0"/>
              </a:spcAft>
              <a:tabLst/>
              <a:defRPr/>
            </a:pPr>
            <a:endParaRPr lang="en-GB" dirty="0"/>
          </a:p>
        </p:txBody>
      </p:sp>
      <p:sp>
        <p:nvSpPr>
          <p:cNvPr id="3" name="Text Placeholder 2">
            <a:extLst>
              <a:ext uri="{FF2B5EF4-FFF2-40B4-BE49-F238E27FC236}">
                <a16:creationId xmlns:a16="http://schemas.microsoft.com/office/drawing/2014/main" id="{6DACABFE-DF57-F443-9F39-C6AD673B5DE6}"/>
              </a:ext>
            </a:extLst>
          </p:cNvPr>
          <p:cNvSpPr>
            <a:spLocks noGrp="1"/>
          </p:cNvSpPr>
          <p:nvPr>
            <p:ph type="body" sz="quarter" idx="10"/>
          </p:nvPr>
        </p:nvSpPr>
        <p:spPr>
          <a:xfrm>
            <a:off x="736600" y="6070600"/>
            <a:ext cx="14782800" cy="2133600"/>
          </a:xfrm>
        </p:spPr>
        <p:txBody>
          <a:bodyPr anchor="b">
            <a:noAutofit/>
          </a:bodyPr>
          <a:lstStyle>
            <a:lvl1pPr marL="0" indent="0">
              <a:buNone/>
              <a:defRPr sz="3500"/>
            </a:lvl1pPr>
            <a:lvl2pPr marL="457200" indent="0">
              <a:buNone/>
              <a:defRPr sz="3500"/>
            </a:lvl2pPr>
            <a:lvl3pPr marL="914400" indent="0">
              <a:buNone/>
              <a:defRPr sz="3500"/>
            </a:lvl3pPr>
            <a:lvl4pPr marL="1371600" indent="0">
              <a:buNone/>
              <a:defRPr sz="3500"/>
            </a:lvl4pPr>
            <a:lvl5pPr marL="1828800" indent="0">
              <a:buNone/>
              <a:defRPr sz="3500"/>
            </a:lvl5pPr>
          </a:lstStyle>
          <a:p>
            <a:pPr lvl="0"/>
            <a:endParaRPr lang="en-US" dirty="0"/>
          </a:p>
        </p:txBody>
      </p:sp>
      <p:pic>
        <p:nvPicPr>
          <p:cNvPr id="4" name="Picture 3">
            <a:extLst>
              <a:ext uri="{FF2B5EF4-FFF2-40B4-BE49-F238E27FC236}">
                <a16:creationId xmlns:a16="http://schemas.microsoft.com/office/drawing/2014/main" id="{68DE815D-7C8A-044D-9EF6-FA17F46CA3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0600" y="9051925"/>
            <a:ext cx="1752600" cy="985838"/>
          </a:xfrm>
          <a:prstGeom prst="rect">
            <a:avLst/>
          </a:prstGeom>
        </p:spPr>
      </p:pic>
      <p:pic>
        <p:nvPicPr>
          <p:cNvPr id="7" name="Picture 6">
            <a:extLst>
              <a:ext uri="{FF2B5EF4-FFF2-40B4-BE49-F238E27FC236}">
                <a16:creationId xmlns:a16="http://schemas.microsoft.com/office/drawing/2014/main" id="{25C69039-E374-D141-80D2-E388EFBC78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6600" y="9242063"/>
            <a:ext cx="1333500" cy="562337"/>
          </a:xfrm>
          <a:prstGeom prst="rect">
            <a:avLst/>
          </a:prstGeom>
        </p:spPr>
      </p:pic>
    </p:spTree>
    <p:extLst>
      <p:ext uri="{BB962C8B-B14F-4D97-AF65-F5344CB8AC3E}">
        <p14:creationId xmlns:p14="http://schemas.microsoft.com/office/powerpoint/2010/main" val="512995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7147F-086E-934A-832A-84F86E92C73A}"/>
              </a:ext>
            </a:extLst>
          </p:cNvPr>
          <p:cNvSpPr>
            <a:spLocks noGrp="1"/>
          </p:cNvSpPr>
          <p:nvPr>
            <p:ph type="title"/>
          </p:nvPr>
        </p:nvSpPr>
        <p:spPr>
          <a:xfrm>
            <a:off x="736600" y="660400"/>
            <a:ext cx="14759432" cy="646331"/>
          </a:xfrm>
          <a:prstGeom prst="rect">
            <a:avLst/>
          </a:prstGeom>
        </p:spPr>
        <p:txBody>
          <a:bodyPr/>
          <a:lstStyle>
            <a:lvl1pPr>
              <a:lnSpc>
                <a:spcPct val="100000"/>
              </a:lnSpc>
              <a:defRPr/>
            </a:lvl1pPr>
          </a:lstStyle>
          <a:p>
            <a:r>
              <a:rPr lang="en-US" dirty="0"/>
              <a:t>Click to edit Master title style</a:t>
            </a:r>
          </a:p>
        </p:txBody>
      </p:sp>
      <p:sp>
        <p:nvSpPr>
          <p:cNvPr id="3" name="Footer Placeholder 2">
            <a:extLst>
              <a:ext uri="{FF2B5EF4-FFF2-40B4-BE49-F238E27FC236}">
                <a16:creationId xmlns:a16="http://schemas.microsoft.com/office/drawing/2014/main" id="{176105AD-9C2B-D84D-8E60-BEB71D9F3D56}"/>
              </a:ext>
            </a:extLst>
          </p:cNvPr>
          <p:cNvSpPr>
            <a:spLocks noGrp="1"/>
          </p:cNvSpPr>
          <p:nvPr>
            <p:ph type="ftr" sz="quarter" idx="10"/>
          </p:nvPr>
        </p:nvSpPr>
        <p:spPr>
          <a:xfrm>
            <a:off x="736600" y="9417607"/>
            <a:ext cx="1136650" cy="209550"/>
          </a:xfrm>
        </p:spPr>
        <p:txBody>
          <a:bodyPr/>
          <a:lstStyle/>
          <a:p>
            <a:pPr marL="12700">
              <a:lnSpc>
                <a:spcPts val="1590"/>
              </a:lnSpc>
            </a:pPr>
            <a:endParaRPr lang="en-GB" dirty="0"/>
          </a:p>
        </p:txBody>
      </p:sp>
      <p:sp>
        <p:nvSpPr>
          <p:cNvPr id="4" name="Slide Number Placeholder 3">
            <a:extLst>
              <a:ext uri="{FF2B5EF4-FFF2-40B4-BE49-F238E27FC236}">
                <a16:creationId xmlns:a16="http://schemas.microsoft.com/office/drawing/2014/main" id="{2A939D36-663B-B245-AE06-3027335C146B}"/>
              </a:ext>
            </a:extLst>
          </p:cNvPr>
          <p:cNvSpPr>
            <a:spLocks noGrp="1"/>
          </p:cNvSpPr>
          <p:nvPr>
            <p:ph type="sldNum" sz="quarter" idx="11"/>
          </p:nvPr>
        </p:nvSpPr>
        <p:spPr/>
        <p:txBody>
          <a:bodyPr/>
          <a:lstStyle/>
          <a:p>
            <a:fld id="{B6F15528-21DE-4FAA-801E-634DDDAF4B2B}" type="slidenum">
              <a:rPr lang="en-GB" smtClean="0"/>
              <a:pPr/>
              <a:t>‹#›</a:t>
            </a:fld>
            <a:endParaRPr lang="en-GB" dirty="0"/>
          </a:p>
        </p:txBody>
      </p:sp>
      <p:sp>
        <p:nvSpPr>
          <p:cNvPr id="6" name="Text Placeholder 5">
            <a:extLst>
              <a:ext uri="{FF2B5EF4-FFF2-40B4-BE49-F238E27FC236}">
                <a16:creationId xmlns:a16="http://schemas.microsoft.com/office/drawing/2014/main" id="{E89892E7-A5E8-F04F-A81E-095C39A36352}"/>
              </a:ext>
            </a:extLst>
          </p:cNvPr>
          <p:cNvSpPr>
            <a:spLocks noGrp="1"/>
          </p:cNvSpPr>
          <p:nvPr>
            <p:ph type="body" sz="quarter" idx="12"/>
          </p:nvPr>
        </p:nvSpPr>
        <p:spPr>
          <a:xfrm>
            <a:off x="736600" y="2724673"/>
            <a:ext cx="14782800" cy="5486400"/>
          </a:xfrm>
        </p:spPr>
        <p:txBody>
          <a:bodyPr/>
          <a:lstStyle>
            <a:lvl1pPr marL="0" indent="0">
              <a:lnSpc>
                <a:spcPct val="100000"/>
              </a:lnSpc>
              <a:buNone/>
              <a:defRPr/>
            </a:lvl1pPr>
            <a:lvl2pPr>
              <a:lnSpc>
                <a:spcPct val="100000"/>
              </a:lnSpc>
              <a:defRPr/>
            </a:lvl2pPr>
            <a:lvl3pPr>
              <a:lnSpc>
                <a:spcPct val="100000"/>
              </a:lnSpc>
              <a:defRPr/>
            </a:lvl3pPr>
            <a:lvl4pPr>
              <a:lnSpc>
                <a:spcPct val="100000"/>
              </a:lnSpc>
              <a:defRPr/>
            </a:lvl4pPr>
            <a:lvl5pPr>
              <a:lnSpc>
                <a:spcPct val="100000"/>
              </a:lnSpc>
              <a:defRPr/>
            </a:lvl5pPr>
          </a:lstStyle>
          <a:p>
            <a:pPr lvl="0"/>
            <a:endParaRPr lang="en-US" dirty="0"/>
          </a:p>
        </p:txBody>
      </p:sp>
    </p:spTree>
    <p:extLst>
      <p:ext uri="{BB962C8B-B14F-4D97-AF65-F5344CB8AC3E}">
        <p14:creationId xmlns:p14="http://schemas.microsoft.com/office/powerpoint/2010/main" val="1027320928"/>
      </p:ext>
    </p:extLst>
  </p:cSld>
  <p:clrMapOvr>
    <a:masterClrMapping/>
  </p:clrMapOvr>
  <p:extLst>
    <p:ext uri="{DCECCB84-F9BA-43D5-87BE-67443E8EF086}">
      <p15:sldGuideLst xmlns:p15="http://schemas.microsoft.com/office/powerpoint/2012/main">
        <p15:guide id="1" pos="49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7147F-086E-934A-832A-84F86E92C73A}"/>
              </a:ext>
            </a:extLst>
          </p:cNvPr>
          <p:cNvSpPr>
            <a:spLocks noGrp="1"/>
          </p:cNvSpPr>
          <p:nvPr>
            <p:ph type="title"/>
          </p:nvPr>
        </p:nvSpPr>
        <p:spPr>
          <a:xfrm>
            <a:off x="736600" y="660400"/>
            <a:ext cx="14759432" cy="646331"/>
          </a:xfrm>
          <a:prstGeom prst="rect">
            <a:avLst/>
          </a:prstGeom>
        </p:spPr>
        <p:txBody>
          <a:bodyPr/>
          <a:lstStyle>
            <a:lvl1pPr>
              <a:lnSpc>
                <a:spcPct val="100000"/>
              </a:lnSpc>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2A939D36-663B-B245-AE06-3027335C146B}"/>
              </a:ext>
            </a:extLst>
          </p:cNvPr>
          <p:cNvSpPr>
            <a:spLocks noGrp="1"/>
          </p:cNvSpPr>
          <p:nvPr>
            <p:ph type="sldNum" sz="quarter" idx="11"/>
          </p:nvPr>
        </p:nvSpPr>
        <p:spPr/>
        <p:txBody>
          <a:bodyPr/>
          <a:lstStyle/>
          <a:p>
            <a:fld id="{B6F15528-21DE-4FAA-801E-634DDDAF4B2B}" type="slidenum">
              <a:rPr lang="en-GB" smtClean="0"/>
              <a:pPr/>
              <a:t>‹#›</a:t>
            </a:fld>
            <a:endParaRPr lang="en-GB" dirty="0"/>
          </a:p>
        </p:txBody>
      </p:sp>
      <p:sp>
        <p:nvSpPr>
          <p:cNvPr id="6" name="Text Placeholder 5">
            <a:extLst>
              <a:ext uri="{FF2B5EF4-FFF2-40B4-BE49-F238E27FC236}">
                <a16:creationId xmlns:a16="http://schemas.microsoft.com/office/drawing/2014/main" id="{E89892E7-A5E8-F04F-A81E-095C39A36352}"/>
              </a:ext>
            </a:extLst>
          </p:cNvPr>
          <p:cNvSpPr>
            <a:spLocks noGrp="1"/>
          </p:cNvSpPr>
          <p:nvPr>
            <p:ph type="body" sz="quarter" idx="12"/>
          </p:nvPr>
        </p:nvSpPr>
        <p:spPr>
          <a:xfrm>
            <a:off x="736600" y="2735431"/>
            <a:ext cx="14782800" cy="5486400"/>
          </a:xfrm>
        </p:spPr>
        <p:txBody>
          <a:bodyPr/>
          <a:lstStyle>
            <a:lvl1pPr marL="0" indent="0">
              <a:lnSpc>
                <a:spcPct val="100000"/>
              </a:lnSpc>
              <a:buNone/>
              <a:defRPr/>
            </a:lvl1pPr>
            <a:lvl2pPr>
              <a:lnSpc>
                <a:spcPct val="100000"/>
              </a:lnSpc>
              <a:defRPr/>
            </a:lvl2pPr>
            <a:lvl3pPr>
              <a:lnSpc>
                <a:spcPct val="100000"/>
              </a:lnSpc>
              <a:defRPr/>
            </a:lvl3pPr>
            <a:lvl4pPr>
              <a:lnSpc>
                <a:spcPct val="100000"/>
              </a:lnSpc>
              <a:defRPr/>
            </a:lvl4pPr>
            <a:lvl5pPr>
              <a:lnSpc>
                <a:spcPct val="100000"/>
              </a:lnSpc>
              <a:defRPr/>
            </a:lvl5pPr>
          </a:lstStyle>
          <a:p>
            <a:pPr lvl="0"/>
            <a:endParaRPr lang="en-US" dirty="0"/>
          </a:p>
        </p:txBody>
      </p:sp>
      <p:sp>
        <p:nvSpPr>
          <p:cNvPr id="7" name="Footer Placeholder 2">
            <a:extLst>
              <a:ext uri="{FF2B5EF4-FFF2-40B4-BE49-F238E27FC236}">
                <a16:creationId xmlns:a16="http://schemas.microsoft.com/office/drawing/2014/main" id="{175CA418-512B-ED4B-8AAD-9A78479BA61A}"/>
              </a:ext>
            </a:extLst>
          </p:cNvPr>
          <p:cNvSpPr>
            <a:spLocks noGrp="1"/>
          </p:cNvSpPr>
          <p:nvPr>
            <p:ph type="ftr" sz="quarter" idx="10"/>
          </p:nvPr>
        </p:nvSpPr>
        <p:spPr>
          <a:xfrm>
            <a:off x="736600" y="9417607"/>
            <a:ext cx="1136650" cy="209550"/>
          </a:xfrm>
        </p:spPr>
        <p:txBody>
          <a:bodyPr/>
          <a:lstStyle/>
          <a:p>
            <a:pPr marL="12700">
              <a:lnSpc>
                <a:spcPts val="1590"/>
              </a:lnSpc>
            </a:pPr>
            <a:endParaRPr lang="en-GB" dirty="0"/>
          </a:p>
        </p:txBody>
      </p:sp>
    </p:spTree>
    <p:extLst>
      <p:ext uri="{BB962C8B-B14F-4D97-AF65-F5344CB8AC3E}">
        <p14:creationId xmlns:p14="http://schemas.microsoft.com/office/powerpoint/2010/main" val="2650545150"/>
      </p:ext>
    </p:extLst>
  </p:cSld>
  <p:clrMapOvr>
    <a:masterClrMapping/>
  </p:clrMapOvr>
  <p:extLst>
    <p:ext uri="{DCECCB84-F9BA-43D5-87BE-67443E8EF086}">
      <p15:sldGuideLst xmlns:p15="http://schemas.microsoft.com/office/powerpoint/2012/main">
        <p15:guide id="1" pos="49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8B32B-CDD4-8442-BA80-E19D165975A4}"/>
              </a:ext>
            </a:extLst>
          </p:cNvPr>
          <p:cNvSpPr>
            <a:spLocks noGrp="1"/>
          </p:cNvSpPr>
          <p:nvPr>
            <p:ph type="title"/>
          </p:nvPr>
        </p:nvSpPr>
        <p:spPr>
          <a:xfrm>
            <a:off x="738632" y="660400"/>
            <a:ext cx="14757400" cy="646331"/>
          </a:xfrm>
        </p:spPr>
        <p:txBody>
          <a:bodyPr/>
          <a:lstStyle>
            <a:lvl1pPr>
              <a:lnSpc>
                <a:spcPct val="100000"/>
              </a:lnSpc>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FA1B0159-0CFB-4546-8E74-7F601415E723}"/>
              </a:ext>
            </a:extLst>
          </p:cNvPr>
          <p:cNvSpPr>
            <a:spLocks noGrp="1"/>
          </p:cNvSpPr>
          <p:nvPr>
            <p:ph type="sldNum" sz="quarter" idx="11"/>
          </p:nvPr>
        </p:nvSpPr>
        <p:spPr/>
        <p:txBody>
          <a:bodyPr/>
          <a:lstStyle/>
          <a:p>
            <a:fld id="{B6F15528-21DE-4FAA-801E-634DDDAF4B2B}" type="slidenum">
              <a:rPr lang="en-GB" smtClean="0"/>
              <a:pPr/>
              <a:t>‹#›</a:t>
            </a:fld>
            <a:endParaRPr lang="en-GB" dirty="0"/>
          </a:p>
        </p:txBody>
      </p:sp>
      <p:sp>
        <p:nvSpPr>
          <p:cNvPr id="6" name="Text Placeholder 5">
            <a:extLst>
              <a:ext uri="{FF2B5EF4-FFF2-40B4-BE49-F238E27FC236}">
                <a16:creationId xmlns:a16="http://schemas.microsoft.com/office/drawing/2014/main" id="{4AE18FA7-B07F-474E-B6F2-BE5A4F053572}"/>
              </a:ext>
            </a:extLst>
          </p:cNvPr>
          <p:cNvSpPr>
            <a:spLocks noGrp="1"/>
          </p:cNvSpPr>
          <p:nvPr>
            <p:ph type="body" sz="quarter" idx="12"/>
          </p:nvPr>
        </p:nvSpPr>
        <p:spPr>
          <a:xfrm>
            <a:off x="737198" y="2735431"/>
            <a:ext cx="7162800" cy="5410200"/>
          </a:xfrm>
        </p:spPr>
        <p:txBody>
          <a:bodyPr/>
          <a:lstStyle>
            <a:lvl1pPr marL="0" indent="0">
              <a:lnSpc>
                <a:spcPct val="100000"/>
              </a:lnSpc>
              <a:buNone/>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lvl="0"/>
            <a:endParaRPr lang="en-US" dirty="0"/>
          </a:p>
        </p:txBody>
      </p:sp>
      <p:sp>
        <p:nvSpPr>
          <p:cNvPr id="8" name="Picture Placeholder 7">
            <a:extLst>
              <a:ext uri="{FF2B5EF4-FFF2-40B4-BE49-F238E27FC236}">
                <a16:creationId xmlns:a16="http://schemas.microsoft.com/office/drawing/2014/main" id="{FFC687EA-B5C7-5C4C-9384-0836F5AAF98D}"/>
              </a:ext>
            </a:extLst>
          </p:cNvPr>
          <p:cNvSpPr>
            <a:spLocks noGrp="1"/>
          </p:cNvSpPr>
          <p:nvPr>
            <p:ph type="pic" sz="quarter" idx="13"/>
          </p:nvPr>
        </p:nvSpPr>
        <p:spPr>
          <a:xfrm>
            <a:off x="8890000" y="2727362"/>
            <a:ext cx="6629400" cy="6162638"/>
          </a:xfrm>
        </p:spPr>
        <p:txBody>
          <a:bodyPr/>
          <a:lstStyle>
            <a:lvl1pPr marL="0" indent="0">
              <a:buNone/>
              <a:defRPr/>
            </a:lvl1pPr>
          </a:lstStyle>
          <a:p>
            <a:endParaRPr lang="en-US" dirty="0"/>
          </a:p>
        </p:txBody>
      </p:sp>
      <p:sp>
        <p:nvSpPr>
          <p:cNvPr id="7" name="Footer Placeholder 2">
            <a:extLst>
              <a:ext uri="{FF2B5EF4-FFF2-40B4-BE49-F238E27FC236}">
                <a16:creationId xmlns:a16="http://schemas.microsoft.com/office/drawing/2014/main" id="{6BEB14FC-2512-264C-81FC-74C9EEB40119}"/>
              </a:ext>
            </a:extLst>
          </p:cNvPr>
          <p:cNvSpPr>
            <a:spLocks noGrp="1"/>
          </p:cNvSpPr>
          <p:nvPr>
            <p:ph type="ftr" sz="quarter" idx="10"/>
          </p:nvPr>
        </p:nvSpPr>
        <p:spPr>
          <a:xfrm>
            <a:off x="736600" y="9417607"/>
            <a:ext cx="1136650" cy="209550"/>
          </a:xfrm>
        </p:spPr>
        <p:txBody>
          <a:bodyPr/>
          <a:lstStyle/>
          <a:p>
            <a:pPr marL="12700">
              <a:lnSpc>
                <a:spcPts val="1590"/>
              </a:lnSpc>
            </a:pPr>
            <a:endParaRPr lang="en-GB" dirty="0"/>
          </a:p>
        </p:txBody>
      </p:sp>
    </p:spTree>
    <p:extLst>
      <p:ext uri="{BB962C8B-B14F-4D97-AF65-F5344CB8AC3E}">
        <p14:creationId xmlns:p14="http://schemas.microsoft.com/office/powerpoint/2010/main" val="3093114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7F15A-C753-1D97-8886-6C14189A15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FAAF14-E7E3-E5D2-CBE9-BEE7CE8B89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4D3D7D-850A-8C44-534C-9515116B7DB9}"/>
              </a:ext>
            </a:extLst>
          </p:cNvPr>
          <p:cNvSpPr>
            <a:spLocks noGrp="1"/>
          </p:cNvSpPr>
          <p:nvPr>
            <p:ph type="dt" sz="half" idx="10"/>
          </p:nvPr>
        </p:nvSpPr>
        <p:spPr/>
        <p:txBody>
          <a:bodyPr/>
          <a:lstStyle/>
          <a:p>
            <a:fld id="{7CA1499D-D4A8-A74B-9042-39605A672899}" type="datetimeFigureOut">
              <a:rPr lang="en-US" smtClean="0"/>
              <a:t>8/29/23</a:t>
            </a:fld>
            <a:endParaRPr lang="en-US" dirty="0"/>
          </a:p>
        </p:txBody>
      </p:sp>
      <p:sp>
        <p:nvSpPr>
          <p:cNvPr id="5" name="Footer Placeholder 4">
            <a:extLst>
              <a:ext uri="{FF2B5EF4-FFF2-40B4-BE49-F238E27FC236}">
                <a16:creationId xmlns:a16="http://schemas.microsoft.com/office/drawing/2014/main" id="{7BA50FC2-CE7E-E158-A0C0-BA71869AA6D2}"/>
              </a:ext>
            </a:extLst>
          </p:cNvPr>
          <p:cNvSpPr>
            <a:spLocks noGrp="1"/>
          </p:cNvSpPr>
          <p:nvPr>
            <p:ph type="ftr" sz="quarter" idx="11"/>
          </p:nvPr>
        </p:nvSpPr>
        <p:spPr>
          <a:xfrm>
            <a:off x="774700" y="9417607"/>
            <a:ext cx="1136650" cy="215444"/>
          </a:xfrm>
        </p:spPr>
        <p:txBody>
          <a:bodyPr/>
          <a:lstStyle/>
          <a:p>
            <a:endParaRPr lang="en-US" dirty="0"/>
          </a:p>
        </p:txBody>
      </p:sp>
      <p:sp>
        <p:nvSpPr>
          <p:cNvPr id="6" name="Slide Number Placeholder 5">
            <a:extLst>
              <a:ext uri="{FF2B5EF4-FFF2-40B4-BE49-F238E27FC236}">
                <a16:creationId xmlns:a16="http://schemas.microsoft.com/office/drawing/2014/main" id="{7336E977-C1FC-EBAC-14D3-7DFF08D0590A}"/>
              </a:ext>
            </a:extLst>
          </p:cNvPr>
          <p:cNvSpPr>
            <a:spLocks noGrp="1"/>
          </p:cNvSpPr>
          <p:nvPr>
            <p:ph type="sldNum" sz="quarter" idx="12"/>
          </p:nvPr>
        </p:nvSpPr>
        <p:spPr/>
        <p:txBody>
          <a:bodyPr/>
          <a:lstStyle/>
          <a:p>
            <a:fld id="{F67E69F2-F8E9-A943-B455-1426C8897035}" type="slidenum">
              <a:rPr lang="en-US" smtClean="0"/>
              <a:t>‹#›</a:t>
            </a:fld>
            <a:endParaRPr lang="en-US" dirty="0"/>
          </a:p>
        </p:txBody>
      </p:sp>
    </p:spTree>
    <p:extLst>
      <p:ext uri="{BB962C8B-B14F-4D97-AF65-F5344CB8AC3E}">
        <p14:creationId xmlns:p14="http://schemas.microsoft.com/office/powerpoint/2010/main" val="338391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g object 16">
            <a:extLst>
              <a:ext uri="{FF2B5EF4-FFF2-40B4-BE49-F238E27FC236}">
                <a16:creationId xmlns:a16="http://schemas.microsoft.com/office/drawing/2014/main" id="{E4B80730-22BF-5242-80B3-103685FFBA7F}"/>
              </a:ext>
            </a:extLst>
          </p:cNvPr>
          <p:cNvSpPr/>
          <p:nvPr userDrawn="1"/>
        </p:nvSpPr>
        <p:spPr>
          <a:xfrm>
            <a:off x="0" y="0"/>
            <a:ext cx="16256000" cy="8896350"/>
          </a:xfrm>
          <a:custGeom>
            <a:avLst/>
            <a:gdLst/>
            <a:ahLst/>
            <a:cxnLst/>
            <a:rect l="l" t="t" r="r" b="b"/>
            <a:pathLst>
              <a:path w="16256000" h="8896350">
                <a:moveTo>
                  <a:pt x="16256000" y="0"/>
                </a:moveTo>
                <a:lnTo>
                  <a:pt x="0" y="0"/>
                </a:lnTo>
                <a:lnTo>
                  <a:pt x="0" y="8896350"/>
                </a:lnTo>
                <a:lnTo>
                  <a:pt x="16256000" y="8896350"/>
                </a:lnTo>
                <a:lnTo>
                  <a:pt x="16256000" y="0"/>
                </a:lnTo>
                <a:close/>
              </a:path>
            </a:pathLst>
          </a:custGeom>
          <a:solidFill>
            <a:srgbClr val="F2F0F0"/>
          </a:solidFill>
        </p:spPr>
        <p:txBody>
          <a:bodyPr wrap="square" lIns="0" tIns="0" rIns="0" bIns="0" rtlCol="0"/>
          <a:lstStyle/>
          <a:p>
            <a:endParaRPr dirty="0"/>
          </a:p>
        </p:txBody>
      </p:sp>
      <p:sp>
        <p:nvSpPr>
          <p:cNvPr id="8" name="Holder 2">
            <a:extLst>
              <a:ext uri="{FF2B5EF4-FFF2-40B4-BE49-F238E27FC236}">
                <a16:creationId xmlns:a16="http://schemas.microsoft.com/office/drawing/2014/main" id="{2A7E46F7-B749-874B-82A6-8E7AD740ED32}"/>
              </a:ext>
            </a:extLst>
          </p:cNvPr>
          <p:cNvSpPr>
            <a:spLocks noGrp="1"/>
          </p:cNvSpPr>
          <p:nvPr>
            <p:ph type="title"/>
          </p:nvPr>
        </p:nvSpPr>
        <p:spPr>
          <a:xfrm>
            <a:off x="738632" y="660400"/>
            <a:ext cx="14757400" cy="591380"/>
          </a:xfrm>
          <a:prstGeom prst="rect">
            <a:avLst/>
          </a:prstGeom>
        </p:spPr>
        <p:txBody>
          <a:bodyPr wrap="square" lIns="0" tIns="0" rIns="0" bIns="0">
            <a:spAutoFit/>
          </a:bodyPr>
          <a:lstStyle>
            <a:lvl1pPr>
              <a:defRPr sz="4200" b="1" i="0">
                <a:solidFill>
                  <a:srgbClr val="464646"/>
                </a:solidFill>
                <a:latin typeface="UnitedSansSemiCond-Heavy"/>
                <a:cs typeface="UnitedSansSemiCond-Heavy"/>
              </a:defRPr>
            </a:lvl1pPr>
          </a:lstStyle>
          <a:p>
            <a:endParaRPr lang="en-GB" dirty="0"/>
          </a:p>
        </p:txBody>
      </p:sp>
      <p:sp>
        <p:nvSpPr>
          <p:cNvPr id="9" name="Holder 4">
            <a:extLst>
              <a:ext uri="{FF2B5EF4-FFF2-40B4-BE49-F238E27FC236}">
                <a16:creationId xmlns:a16="http://schemas.microsoft.com/office/drawing/2014/main" id="{7F544F96-B429-0341-9C75-09321A1E9FD4}"/>
              </a:ext>
            </a:extLst>
          </p:cNvPr>
          <p:cNvSpPr>
            <a:spLocks noGrp="1"/>
          </p:cNvSpPr>
          <p:nvPr>
            <p:ph type="ftr" sz="quarter" idx="3"/>
          </p:nvPr>
        </p:nvSpPr>
        <p:spPr>
          <a:xfrm>
            <a:off x="774700" y="9417607"/>
            <a:ext cx="1136650" cy="209550"/>
          </a:xfrm>
          <a:prstGeom prst="rect">
            <a:avLst/>
          </a:prstGeom>
        </p:spPr>
        <p:txBody>
          <a:bodyPr wrap="square" lIns="0" tIns="0" rIns="0" bIns="0">
            <a:spAutoFit/>
          </a:bodyPr>
          <a:lstStyle>
            <a:lvl1pPr>
              <a:defRPr sz="1400" b="0" i="0">
                <a:solidFill>
                  <a:srgbClr val="464646"/>
                </a:solidFill>
                <a:latin typeface="UnitedSansSemiCond-Medium"/>
                <a:cs typeface="UnitedSansSemiCond-Medium"/>
              </a:defRPr>
            </a:lvl1pPr>
          </a:lstStyle>
          <a:p>
            <a:pPr marL="12700">
              <a:lnSpc>
                <a:spcPts val="1590"/>
              </a:lnSpc>
            </a:pPr>
            <a:r>
              <a:rPr spc="-5" dirty="0"/>
              <a:t>Presentation</a:t>
            </a:r>
            <a:r>
              <a:rPr spc="-45" dirty="0"/>
              <a:t> </a:t>
            </a:r>
            <a:r>
              <a:rPr dirty="0"/>
              <a:t>title</a:t>
            </a:r>
          </a:p>
        </p:txBody>
      </p:sp>
      <p:sp>
        <p:nvSpPr>
          <p:cNvPr id="10" name="Holder 6">
            <a:extLst>
              <a:ext uri="{FF2B5EF4-FFF2-40B4-BE49-F238E27FC236}">
                <a16:creationId xmlns:a16="http://schemas.microsoft.com/office/drawing/2014/main" id="{410F957D-ED1D-6A4E-8C67-1E2BFDE7206B}"/>
              </a:ext>
            </a:extLst>
          </p:cNvPr>
          <p:cNvSpPr>
            <a:spLocks noGrp="1"/>
          </p:cNvSpPr>
          <p:nvPr>
            <p:ph type="sldNum" sz="quarter" idx="4"/>
          </p:nvPr>
        </p:nvSpPr>
        <p:spPr>
          <a:xfrm>
            <a:off x="11780520" y="9423400"/>
            <a:ext cx="3738880" cy="215444"/>
          </a:xfrm>
          <a:prstGeom prst="rect">
            <a:avLst/>
          </a:prstGeom>
        </p:spPr>
        <p:txBody>
          <a:bodyPr wrap="square" lIns="0" tIns="0" rIns="0" bIns="0">
            <a:spAutoFit/>
          </a:bodyPr>
          <a:lstStyle>
            <a:lvl1pPr algn="r">
              <a:defRPr sz="1400" b="0" i="0" kern="1200" spc="-5">
                <a:solidFill>
                  <a:srgbClr val="464646"/>
                </a:solidFill>
                <a:latin typeface="UnitedSansSemiCond-Medium"/>
                <a:ea typeface="+mn-ea"/>
                <a:cs typeface="UnitedSansSemiCond-Medium"/>
              </a:defRPr>
            </a:lvl1pPr>
          </a:lstStyle>
          <a:p>
            <a:fld id="{B6F15528-21DE-4FAA-801E-634DDDAF4B2B}" type="slidenum">
              <a:rPr lang="en-GB" smtClean="0"/>
              <a:pPr/>
              <a:t>‹#›</a:t>
            </a:fld>
            <a:endParaRPr lang="en-GB" dirty="0"/>
          </a:p>
        </p:txBody>
      </p:sp>
      <p:sp>
        <p:nvSpPr>
          <p:cNvPr id="11" name="Text Placeholder 10">
            <a:extLst>
              <a:ext uri="{FF2B5EF4-FFF2-40B4-BE49-F238E27FC236}">
                <a16:creationId xmlns:a16="http://schemas.microsoft.com/office/drawing/2014/main" id="{2CBBFC99-E1AE-B249-8FCF-5D72B19A7FF7}"/>
              </a:ext>
            </a:extLst>
          </p:cNvPr>
          <p:cNvSpPr>
            <a:spLocks noGrp="1"/>
          </p:cNvSpPr>
          <p:nvPr>
            <p:ph type="body" idx="1"/>
          </p:nvPr>
        </p:nvSpPr>
        <p:spPr>
          <a:xfrm>
            <a:off x="753872" y="2717800"/>
            <a:ext cx="14765528" cy="54102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4414844"/>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79" r:id="rId3"/>
    <p:sldLayoutId id="2147483687" r:id="rId4"/>
    <p:sldLayoutId id="2147483690" r:id="rId5"/>
  </p:sldLayoutIdLst>
  <p:txStyles>
    <p:titleStyle>
      <a:lvl1pPr algn="l" defTabSz="914400" rtl="0" eaLnBrk="1" latinLnBrk="0" hangingPunct="1">
        <a:lnSpc>
          <a:spcPct val="90000"/>
        </a:lnSpc>
        <a:spcBef>
          <a:spcPct val="0"/>
        </a:spcBef>
        <a:buNone/>
        <a:defRPr sz="44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SzPct val="130000"/>
        <a:buFont typeface="Arial" panose="020B0604020202020204" pitchFamily="34" charset="0"/>
        <a:buChar char="•"/>
        <a:defRPr sz="2800" kern="1200" spc="3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SzPct val="130000"/>
        <a:buFont typeface="Arial" panose="020B0604020202020204" pitchFamily="34" charset="0"/>
        <a:buChar char="•"/>
        <a:defRPr sz="2400" kern="1200" spc="3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SzPct val="130000"/>
        <a:buFont typeface="Arial" panose="020B0604020202020204" pitchFamily="34" charset="0"/>
        <a:buChar char="•"/>
        <a:defRPr sz="2000" kern="1200" spc="3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SzPct val="130000"/>
        <a:buFont typeface="Arial" panose="020B0604020202020204" pitchFamily="34" charset="0"/>
        <a:buChar char="•"/>
        <a:defRPr sz="1800" kern="1200" spc="3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SzPct val="130000"/>
        <a:buFont typeface="Arial" panose="020B0604020202020204" pitchFamily="34" charset="0"/>
        <a:buChar char="•"/>
        <a:defRPr sz="18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6" userDrawn="1">
          <p15:clr>
            <a:srgbClr val="F26B43"/>
          </p15:clr>
        </p15:guide>
        <p15:guide id="2" pos="464" userDrawn="1">
          <p15:clr>
            <a:srgbClr val="F26B43"/>
          </p15:clr>
        </p15:guide>
        <p15:guide id="3" pos="9776" userDrawn="1">
          <p15:clr>
            <a:srgbClr val="F26B43"/>
          </p15:clr>
        </p15:guide>
        <p15:guide id="4" orient="horz" pos="6032" userDrawn="1">
          <p15:clr>
            <a:srgbClr val="F26B43"/>
          </p15:clr>
        </p15:guide>
        <p15:guide id="5" orient="horz" pos="1712" userDrawn="1">
          <p15:clr>
            <a:srgbClr val="F26B43"/>
          </p15:clr>
        </p15:guide>
        <p15:guide id="6" pos="497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C809E-E3DE-CD42-A861-9F02EB53EC97}"/>
              </a:ext>
            </a:extLst>
          </p:cNvPr>
          <p:cNvSpPr>
            <a:spLocks noGrp="1"/>
          </p:cNvSpPr>
          <p:nvPr>
            <p:ph type="title"/>
          </p:nvPr>
        </p:nvSpPr>
        <p:spPr>
          <a:xfrm>
            <a:off x="738632" y="660400"/>
            <a:ext cx="12875768" cy="2431435"/>
          </a:xfrm>
        </p:spPr>
        <p:txBody>
          <a:bodyPr/>
          <a:lstStyle/>
          <a:p>
            <a:r>
              <a:rPr lang="en-US" dirty="0">
                <a:latin typeface="+mj-lt"/>
              </a:rPr>
              <a:t>RAPID-First Steps Kent</a:t>
            </a:r>
            <a:br>
              <a:rPr lang="en-US" dirty="0">
                <a:latin typeface="+mj-lt"/>
              </a:rPr>
            </a:br>
            <a:endParaRPr lang="en-US" dirty="0">
              <a:latin typeface="+mj-lt"/>
            </a:endParaRPr>
          </a:p>
        </p:txBody>
      </p:sp>
      <p:sp>
        <p:nvSpPr>
          <p:cNvPr id="5" name="Text Placeholder 4">
            <a:extLst>
              <a:ext uri="{FF2B5EF4-FFF2-40B4-BE49-F238E27FC236}">
                <a16:creationId xmlns:a16="http://schemas.microsoft.com/office/drawing/2014/main" id="{B04F54D2-D9C5-BD40-9684-E56B3BF07087}"/>
              </a:ext>
            </a:extLst>
          </p:cNvPr>
          <p:cNvSpPr>
            <a:spLocks noGrp="1"/>
          </p:cNvSpPr>
          <p:nvPr>
            <p:ph type="body" sz="quarter" idx="10"/>
          </p:nvPr>
        </p:nvSpPr>
        <p:spPr/>
        <p:txBody>
          <a:bodyPr/>
          <a:lstStyle/>
          <a:p>
            <a:r>
              <a:rPr lang="en-US" dirty="0"/>
              <a:t>Data Briefing – Ongoing Assessment 4</a:t>
            </a:r>
          </a:p>
          <a:p>
            <a:r>
              <a:rPr lang="en-US" dirty="0"/>
              <a:t>August 29th, 2023</a:t>
            </a:r>
          </a:p>
        </p:txBody>
      </p:sp>
      <p:pic>
        <p:nvPicPr>
          <p:cNvPr id="4" name="Picture 3" descr="A picture containing shape&#10;&#10;Description automatically generated">
            <a:extLst>
              <a:ext uri="{FF2B5EF4-FFF2-40B4-BE49-F238E27FC236}">
                <a16:creationId xmlns:a16="http://schemas.microsoft.com/office/drawing/2014/main" id="{05CB6FC8-B542-B9EA-0FCF-1575FD53D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1800" y="9044167"/>
            <a:ext cx="1676400" cy="923081"/>
          </a:xfrm>
          <a:prstGeom prst="rect">
            <a:avLst/>
          </a:prstGeom>
        </p:spPr>
      </p:pic>
    </p:spTree>
    <p:extLst>
      <p:ext uri="{BB962C8B-B14F-4D97-AF65-F5344CB8AC3E}">
        <p14:creationId xmlns:p14="http://schemas.microsoft.com/office/powerpoint/2010/main" val="65867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F7223-FDA8-0453-D743-31D4F35D6ABF}"/>
              </a:ext>
            </a:extLst>
          </p:cNvPr>
          <p:cNvSpPr>
            <a:spLocks noGrp="1"/>
          </p:cNvSpPr>
          <p:nvPr>
            <p:ph type="title"/>
          </p:nvPr>
        </p:nvSpPr>
        <p:spPr/>
        <p:txBody>
          <a:bodyPr/>
          <a:lstStyle/>
          <a:p>
            <a:r>
              <a:rPr lang="en-US" dirty="0"/>
              <a:t>Comparison national survey Material Hardship types</a:t>
            </a:r>
          </a:p>
        </p:txBody>
      </p:sp>
      <p:pic>
        <p:nvPicPr>
          <p:cNvPr id="6" name="Picture 5">
            <a:extLst>
              <a:ext uri="{FF2B5EF4-FFF2-40B4-BE49-F238E27FC236}">
                <a16:creationId xmlns:a16="http://schemas.microsoft.com/office/drawing/2014/main" id="{A0041518-BAD8-F312-8ED6-08614B30A5ED}"/>
              </a:ext>
            </a:extLst>
          </p:cNvPr>
          <p:cNvPicPr>
            <a:picLocks noChangeAspect="1"/>
          </p:cNvPicPr>
          <p:nvPr/>
        </p:nvPicPr>
        <p:blipFill>
          <a:blip r:embed="rId3"/>
          <a:stretch>
            <a:fillRect/>
          </a:stretch>
        </p:blipFill>
        <p:spPr>
          <a:xfrm>
            <a:off x="728472" y="1727200"/>
            <a:ext cx="8426952" cy="6400800"/>
          </a:xfrm>
          <a:prstGeom prst="rect">
            <a:avLst/>
          </a:prstGeom>
        </p:spPr>
      </p:pic>
      <p:pic>
        <p:nvPicPr>
          <p:cNvPr id="8" name="Picture 7">
            <a:extLst>
              <a:ext uri="{FF2B5EF4-FFF2-40B4-BE49-F238E27FC236}">
                <a16:creationId xmlns:a16="http://schemas.microsoft.com/office/drawing/2014/main" id="{77300DF6-D264-98D4-8AA8-E84F80F50451}"/>
              </a:ext>
            </a:extLst>
          </p:cNvPr>
          <p:cNvPicPr>
            <a:picLocks noChangeAspect="1"/>
          </p:cNvPicPr>
          <p:nvPr/>
        </p:nvPicPr>
        <p:blipFill>
          <a:blip r:embed="rId4"/>
          <a:stretch>
            <a:fillRect/>
          </a:stretch>
        </p:blipFill>
        <p:spPr>
          <a:xfrm>
            <a:off x="9347200" y="1727199"/>
            <a:ext cx="5334000" cy="6503737"/>
          </a:xfrm>
          <a:prstGeom prst="rect">
            <a:avLst/>
          </a:prstGeom>
        </p:spPr>
      </p:pic>
    </p:spTree>
    <p:extLst>
      <p:ext uri="{BB962C8B-B14F-4D97-AF65-F5344CB8AC3E}">
        <p14:creationId xmlns:p14="http://schemas.microsoft.com/office/powerpoint/2010/main" val="2861331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84230-8FEA-A267-6B39-0627A7167CC5}"/>
              </a:ext>
            </a:extLst>
          </p:cNvPr>
          <p:cNvSpPr>
            <a:spLocks noGrp="1"/>
          </p:cNvSpPr>
          <p:nvPr>
            <p:ph type="title"/>
          </p:nvPr>
        </p:nvSpPr>
        <p:spPr>
          <a:xfrm>
            <a:off x="738632" y="660400"/>
            <a:ext cx="15390368" cy="581698"/>
          </a:xfrm>
        </p:spPr>
        <p:txBody>
          <a:bodyPr/>
          <a:lstStyle/>
          <a:p>
            <a:r>
              <a:rPr lang="en-US" dirty="0"/>
              <a:t>RAPID-FSk Survey: Material Hardship rate by race/ethnicity</a:t>
            </a:r>
          </a:p>
        </p:txBody>
      </p:sp>
      <p:pic>
        <p:nvPicPr>
          <p:cNvPr id="6" name="Picture 5">
            <a:extLst>
              <a:ext uri="{FF2B5EF4-FFF2-40B4-BE49-F238E27FC236}">
                <a16:creationId xmlns:a16="http://schemas.microsoft.com/office/drawing/2014/main" id="{7F7A6594-DEFD-B63A-A3CC-90C41E00C122}"/>
              </a:ext>
            </a:extLst>
          </p:cNvPr>
          <p:cNvPicPr>
            <a:picLocks noChangeAspect="1"/>
          </p:cNvPicPr>
          <p:nvPr/>
        </p:nvPicPr>
        <p:blipFill>
          <a:blip r:embed="rId3"/>
          <a:stretch>
            <a:fillRect/>
          </a:stretch>
        </p:blipFill>
        <p:spPr>
          <a:xfrm>
            <a:off x="1173270" y="1689100"/>
            <a:ext cx="13909459" cy="6781800"/>
          </a:xfrm>
          <a:prstGeom prst="rect">
            <a:avLst/>
          </a:prstGeom>
        </p:spPr>
      </p:pic>
    </p:spTree>
    <p:extLst>
      <p:ext uri="{BB962C8B-B14F-4D97-AF65-F5344CB8AC3E}">
        <p14:creationId xmlns:p14="http://schemas.microsoft.com/office/powerpoint/2010/main" val="1503411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256000" cy="101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Freeform: Shape 20">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69762" cy="10160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58096" cy="10160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0A91D8-4318-84D1-92E7-DDF5BE87A806}"/>
              </a:ext>
            </a:extLst>
          </p:cNvPr>
          <p:cNvSpPr>
            <a:spLocks noGrp="1"/>
          </p:cNvSpPr>
          <p:nvPr>
            <p:ph type="title"/>
          </p:nvPr>
        </p:nvSpPr>
        <p:spPr>
          <a:xfrm>
            <a:off x="822524" y="1834444"/>
            <a:ext cx="9337476" cy="6491111"/>
          </a:xfrm>
        </p:spPr>
        <p:txBody>
          <a:bodyPr vert="horz" lIns="91440" tIns="45720" rIns="91440" bIns="45720" rtlCol="0" anchor="ctr">
            <a:normAutofit/>
          </a:bodyPr>
          <a:lstStyle/>
          <a:p>
            <a:pPr>
              <a:lnSpc>
                <a:spcPct val="90000"/>
              </a:lnSpc>
            </a:pPr>
            <a:r>
              <a:rPr lang="en-US" sz="7200" cap="none" dirty="0">
                <a:solidFill>
                  <a:schemeClr val="tx1"/>
                </a:solidFill>
                <a:latin typeface="+mj-lt"/>
                <a:cs typeface="+mj-cs"/>
              </a:rPr>
              <a:t>2</a:t>
            </a:r>
            <a:r>
              <a:rPr lang="en-US" sz="7200" kern="1200" cap="none" dirty="0">
                <a:solidFill>
                  <a:schemeClr val="tx1"/>
                </a:solidFill>
                <a:latin typeface="+mj-lt"/>
                <a:ea typeface="+mj-ea"/>
                <a:cs typeface="+mj-cs"/>
              </a:rPr>
              <a:t>. </a:t>
            </a:r>
            <a:br>
              <a:rPr lang="en-US" sz="7200" kern="1200" cap="none" dirty="0">
                <a:solidFill>
                  <a:schemeClr val="tx1"/>
                </a:solidFill>
                <a:latin typeface="+mj-lt"/>
                <a:ea typeface="+mj-ea"/>
                <a:cs typeface="+mj-cs"/>
              </a:rPr>
            </a:br>
            <a:r>
              <a:rPr lang="en-US" sz="7200" kern="1200" cap="none" dirty="0">
                <a:solidFill>
                  <a:schemeClr val="tx1"/>
                </a:solidFill>
                <a:latin typeface="+mj-lt"/>
                <a:ea typeface="+mj-ea"/>
                <a:cs typeface="+mj-cs"/>
              </a:rPr>
              <a:t>Child Emotional Distress</a:t>
            </a:r>
          </a:p>
        </p:txBody>
      </p:sp>
      <p:sp>
        <p:nvSpPr>
          <p:cNvPr id="25" name="Rectangle 24">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89505"/>
            <a:ext cx="170688" cy="1761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2861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729D6-7877-F31A-80C8-EBCA23C4ECEF}"/>
              </a:ext>
            </a:extLst>
          </p:cNvPr>
          <p:cNvSpPr>
            <a:spLocks noGrp="1"/>
          </p:cNvSpPr>
          <p:nvPr>
            <p:ph type="title"/>
          </p:nvPr>
        </p:nvSpPr>
        <p:spPr/>
        <p:txBody>
          <a:bodyPr/>
          <a:lstStyle/>
          <a:p>
            <a:r>
              <a:rPr lang="en-US" dirty="0"/>
              <a:t>RAPID-fsk: child EMOTIONAL DISTRESS</a:t>
            </a:r>
          </a:p>
        </p:txBody>
      </p:sp>
      <p:sp>
        <p:nvSpPr>
          <p:cNvPr id="8" name="TextBox 7">
            <a:extLst>
              <a:ext uri="{FF2B5EF4-FFF2-40B4-BE49-F238E27FC236}">
                <a16:creationId xmlns:a16="http://schemas.microsoft.com/office/drawing/2014/main" id="{0D4A20BC-2988-065F-A5E4-56942C5E55D8}"/>
              </a:ext>
            </a:extLst>
          </p:cNvPr>
          <p:cNvSpPr txBox="1"/>
          <p:nvPr/>
        </p:nvSpPr>
        <p:spPr>
          <a:xfrm>
            <a:off x="749300" y="8991768"/>
            <a:ext cx="14757400" cy="707886"/>
          </a:xfrm>
          <a:prstGeom prst="rect">
            <a:avLst/>
          </a:prstGeom>
          <a:noFill/>
        </p:spPr>
        <p:txBody>
          <a:bodyPr wrap="square" rtlCol="0">
            <a:spAutoFit/>
          </a:bodyPr>
          <a:lstStyle/>
          <a:p>
            <a:r>
              <a:rPr lang="en-US" sz="2000" dirty="0"/>
              <a:t>Note: Child behavioral problems was a composite score of their fussiness/defiance (fussy in the figure) &amp; fear/anxiety (fear in the figure). This figure shows the percentage of parents reporting their child(ren) having behavior problems.</a:t>
            </a:r>
          </a:p>
        </p:txBody>
      </p:sp>
      <p:pic>
        <p:nvPicPr>
          <p:cNvPr id="7" name="Picture 6">
            <a:extLst>
              <a:ext uri="{FF2B5EF4-FFF2-40B4-BE49-F238E27FC236}">
                <a16:creationId xmlns:a16="http://schemas.microsoft.com/office/drawing/2014/main" id="{04B788FA-849F-D122-9760-60634578263B}"/>
              </a:ext>
            </a:extLst>
          </p:cNvPr>
          <p:cNvPicPr>
            <a:picLocks noChangeAspect="1"/>
          </p:cNvPicPr>
          <p:nvPr/>
        </p:nvPicPr>
        <p:blipFill>
          <a:blip r:embed="rId3"/>
          <a:stretch>
            <a:fillRect/>
          </a:stretch>
        </p:blipFill>
        <p:spPr>
          <a:xfrm>
            <a:off x="765406" y="1490238"/>
            <a:ext cx="14725187" cy="7179523"/>
          </a:xfrm>
          <a:prstGeom prst="rect">
            <a:avLst/>
          </a:prstGeom>
        </p:spPr>
      </p:pic>
    </p:spTree>
    <p:extLst>
      <p:ext uri="{BB962C8B-B14F-4D97-AF65-F5344CB8AC3E}">
        <p14:creationId xmlns:p14="http://schemas.microsoft.com/office/powerpoint/2010/main" val="1285688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35F77-ED43-0A2E-3C2B-7633935B3297}"/>
              </a:ext>
            </a:extLst>
          </p:cNvPr>
          <p:cNvSpPr>
            <a:spLocks noGrp="1"/>
          </p:cNvSpPr>
          <p:nvPr>
            <p:ph type="title"/>
          </p:nvPr>
        </p:nvSpPr>
        <p:spPr/>
        <p:txBody>
          <a:bodyPr/>
          <a:lstStyle/>
          <a:p>
            <a:r>
              <a:rPr lang="en-US" dirty="0"/>
              <a:t>RAPID-fsk: child EMOTIONAL DISTRESS by race/ethnicity</a:t>
            </a:r>
          </a:p>
        </p:txBody>
      </p:sp>
      <p:pic>
        <p:nvPicPr>
          <p:cNvPr id="6" name="Picture 5">
            <a:extLst>
              <a:ext uri="{FF2B5EF4-FFF2-40B4-BE49-F238E27FC236}">
                <a16:creationId xmlns:a16="http://schemas.microsoft.com/office/drawing/2014/main" id="{04DEE57A-6A73-BFF9-2F6A-DC00C746650B}"/>
              </a:ext>
            </a:extLst>
          </p:cNvPr>
          <p:cNvPicPr>
            <a:picLocks noChangeAspect="1"/>
          </p:cNvPicPr>
          <p:nvPr/>
        </p:nvPicPr>
        <p:blipFill>
          <a:blip r:embed="rId2"/>
          <a:stretch>
            <a:fillRect/>
          </a:stretch>
        </p:blipFill>
        <p:spPr>
          <a:xfrm>
            <a:off x="1114848" y="1626325"/>
            <a:ext cx="14026304" cy="6907350"/>
          </a:xfrm>
          <a:prstGeom prst="rect">
            <a:avLst/>
          </a:prstGeom>
        </p:spPr>
      </p:pic>
    </p:spTree>
    <p:extLst>
      <p:ext uri="{BB962C8B-B14F-4D97-AF65-F5344CB8AC3E}">
        <p14:creationId xmlns:p14="http://schemas.microsoft.com/office/powerpoint/2010/main" val="540005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35F77-ED43-0A2E-3C2B-7633935B3297}"/>
              </a:ext>
            </a:extLst>
          </p:cNvPr>
          <p:cNvSpPr>
            <a:spLocks noGrp="1"/>
          </p:cNvSpPr>
          <p:nvPr>
            <p:ph type="title"/>
          </p:nvPr>
        </p:nvSpPr>
        <p:spPr/>
        <p:txBody>
          <a:bodyPr/>
          <a:lstStyle/>
          <a:p>
            <a:r>
              <a:rPr lang="en-US" dirty="0"/>
              <a:t>RAPID-fsk: child EMOTIONAL DISTRESS by material hardship</a:t>
            </a:r>
          </a:p>
        </p:txBody>
      </p:sp>
      <p:pic>
        <p:nvPicPr>
          <p:cNvPr id="7" name="Picture 6">
            <a:extLst>
              <a:ext uri="{FF2B5EF4-FFF2-40B4-BE49-F238E27FC236}">
                <a16:creationId xmlns:a16="http://schemas.microsoft.com/office/drawing/2014/main" id="{5CE072D4-45C5-6621-A36A-61F561D21960}"/>
              </a:ext>
            </a:extLst>
          </p:cNvPr>
          <p:cNvPicPr>
            <a:picLocks noChangeAspect="1"/>
          </p:cNvPicPr>
          <p:nvPr/>
        </p:nvPicPr>
        <p:blipFill>
          <a:blip r:embed="rId2"/>
          <a:stretch>
            <a:fillRect/>
          </a:stretch>
        </p:blipFill>
        <p:spPr>
          <a:xfrm>
            <a:off x="1181672" y="1692640"/>
            <a:ext cx="13892655" cy="6774720"/>
          </a:xfrm>
          <a:prstGeom prst="rect">
            <a:avLst/>
          </a:prstGeom>
        </p:spPr>
      </p:pic>
    </p:spTree>
    <p:extLst>
      <p:ext uri="{BB962C8B-B14F-4D97-AF65-F5344CB8AC3E}">
        <p14:creationId xmlns:p14="http://schemas.microsoft.com/office/powerpoint/2010/main" val="4114751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256000" cy="101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7" name="Freeform: Shape 26">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69762" cy="10160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58096" cy="10160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205BA9-1E9D-4AED-3521-3CEC12D01EFD}"/>
              </a:ext>
            </a:extLst>
          </p:cNvPr>
          <p:cNvSpPr>
            <a:spLocks noGrp="1"/>
          </p:cNvSpPr>
          <p:nvPr>
            <p:ph type="title"/>
          </p:nvPr>
        </p:nvSpPr>
        <p:spPr>
          <a:xfrm>
            <a:off x="822524" y="1834444"/>
            <a:ext cx="9337476" cy="6491111"/>
          </a:xfrm>
        </p:spPr>
        <p:txBody>
          <a:bodyPr vert="horz" lIns="91440" tIns="45720" rIns="91440" bIns="45720" rtlCol="0" anchor="ctr">
            <a:normAutofit/>
          </a:bodyPr>
          <a:lstStyle/>
          <a:p>
            <a:pPr>
              <a:lnSpc>
                <a:spcPct val="90000"/>
              </a:lnSpc>
            </a:pPr>
            <a:r>
              <a:rPr lang="en-US" sz="7200" cap="none" dirty="0">
                <a:solidFill>
                  <a:schemeClr val="tx1"/>
                </a:solidFill>
                <a:latin typeface="+mj-lt"/>
                <a:cs typeface="+mj-cs"/>
              </a:rPr>
              <a:t>3</a:t>
            </a:r>
            <a:r>
              <a:rPr lang="en-US" sz="7200" kern="1200" cap="none" dirty="0">
                <a:solidFill>
                  <a:schemeClr val="tx1"/>
                </a:solidFill>
                <a:latin typeface="+mj-lt"/>
                <a:ea typeface="+mj-ea"/>
                <a:cs typeface="+mj-cs"/>
              </a:rPr>
              <a:t>. </a:t>
            </a:r>
            <a:br>
              <a:rPr lang="en-US" sz="7200" kern="1200" cap="none" dirty="0">
                <a:solidFill>
                  <a:schemeClr val="tx1"/>
                </a:solidFill>
                <a:latin typeface="+mj-lt"/>
                <a:ea typeface="+mj-ea"/>
                <a:cs typeface="+mj-cs"/>
              </a:rPr>
            </a:br>
            <a:r>
              <a:rPr lang="en-US" sz="7200" kern="1200" cap="none" dirty="0">
                <a:solidFill>
                  <a:schemeClr val="tx1"/>
                </a:solidFill>
                <a:latin typeface="+mj-lt"/>
                <a:ea typeface="+mj-ea"/>
                <a:cs typeface="+mj-cs"/>
              </a:rPr>
              <a:t>Increased Concerns About Children</a:t>
            </a:r>
          </a:p>
        </p:txBody>
      </p:sp>
      <p:sp>
        <p:nvSpPr>
          <p:cNvPr id="31" name="Rectangle 30">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89505"/>
            <a:ext cx="170688" cy="1761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354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A7DF9-6F78-428B-B3D8-F6FC9DE745EF}"/>
              </a:ext>
            </a:extLst>
          </p:cNvPr>
          <p:cNvSpPr>
            <a:spLocks noGrp="1"/>
          </p:cNvSpPr>
          <p:nvPr>
            <p:ph type="title"/>
          </p:nvPr>
        </p:nvSpPr>
        <p:spPr>
          <a:xfrm>
            <a:off x="736600" y="660400"/>
            <a:ext cx="14759432" cy="1292662"/>
          </a:xfrm>
        </p:spPr>
        <p:txBody>
          <a:bodyPr/>
          <a:lstStyle/>
          <a:p>
            <a:r>
              <a:rPr lang="en-US" dirty="0"/>
              <a:t>Rapid-fsk: concerns about child development &amp; behavior</a:t>
            </a:r>
          </a:p>
        </p:txBody>
      </p:sp>
      <p:pic>
        <p:nvPicPr>
          <p:cNvPr id="7" name="Picture 6">
            <a:extLst>
              <a:ext uri="{FF2B5EF4-FFF2-40B4-BE49-F238E27FC236}">
                <a16:creationId xmlns:a16="http://schemas.microsoft.com/office/drawing/2014/main" id="{CEF46ADB-FD41-A94C-A9BC-A44E5BA08AD5}"/>
              </a:ext>
            </a:extLst>
          </p:cNvPr>
          <p:cNvPicPr>
            <a:picLocks noChangeAspect="1"/>
          </p:cNvPicPr>
          <p:nvPr/>
        </p:nvPicPr>
        <p:blipFill>
          <a:blip r:embed="rId3"/>
          <a:stretch>
            <a:fillRect/>
          </a:stretch>
        </p:blipFill>
        <p:spPr>
          <a:xfrm>
            <a:off x="1188546" y="1953062"/>
            <a:ext cx="13878907" cy="6842136"/>
          </a:xfrm>
          <a:prstGeom prst="rect">
            <a:avLst/>
          </a:prstGeom>
        </p:spPr>
      </p:pic>
      <p:sp>
        <p:nvSpPr>
          <p:cNvPr id="3" name="TextBox 2">
            <a:extLst>
              <a:ext uri="{FF2B5EF4-FFF2-40B4-BE49-F238E27FC236}">
                <a16:creationId xmlns:a16="http://schemas.microsoft.com/office/drawing/2014/main" id="{2C340FD7-6652-F804-D9CE-C6E619C0304E}"/>
              </a:ext>
            </a:extLst>
          </p:cNvPr>
          <p:cNvSpPr txBox="1"/>
          <p:nvPr/>
        </p:nvSpPr>
        <p:spPr>
          <a:xfrm>
            <a:off x="736600" y="8966200"/>
            <a:ext cx="14759432" cy="923330"/>
          </a:xfrm>
          <a:prstGeom prst="rect">
            <a:avLst/>
          </a:prstGeom>
          <a:noFill/>
        </p:spPr>
        <p:txBody>
          <a:bodyPr wrap="square" rtlCol="0">
            <a:spAutoFit/>
          </a:bodyPr>
          <a:lstStyle/>
          <a:p>
            <a:r>
              <a:rPr lang="en-US" dirty="0"/>
              <a:t>Survey Questions: </a:t>
            </a:r>
          </a:p>
          <a:p>
            <a:pPr marL="285750" indent="-285750">
              <a:buFont typeface="Arial" panose="020B0604020202020204" pitchFamily="34" charset="0"/>
              <a:buChar char="•"/>
            </a:pPr>
            <a:r>
              <a:rPr lang="en-US" dirty="0"/>
              <a:t>Currently, do you have any concerns about your child’s learning or development?</a:t>
            </a:r>
          </a:p>
          <a:p>
            <a:pPr marL="285750" indent="-285750">
              <a:buFont typeface="Arial" panose="020B0604020202020204" pitchFamily="34" charset="0"/>
              <a:buChar char="•"/>
            </a:pPr>
            <a:r>
              <a:rPr lang="en-US" dirty="0"/>
              <a:t>Currently, do you have any concerns about your child’s behavior?</a:t>
            </a:r>
          </a:p>
        </p:txBody>
      </p:sp>
    </p:spTree>
    <p:extLst>
      <p:ext uri="{BB962C8B-B14F-4D97-AF65-F5344CB8AC3E}">
        <p14:creationId xmlns:p14="http://schemas.microsoft.com/office/powerpoint/2010/main" val="4218146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99DB1-7B70-0E9F-5123-CF6C7824F889}"/>
              </a:ext>
            </a:extLst>
          </p:cNvPr>
          <p:cNvSpPr>
            <a:spLocks noGrp="1"/>
          </p:cNvSpPr>
          <p:nvPr>
            <p:ph type="title"/>
          </p:nvPr>
        </p:nvSpPr>
        <p:spPr>
          <a:xfrm>
            <a:off x="736600" y="660400"/>
            <a:ext cx="14759432" cy="1292662"/>
          </a:xfrm>
        </p:spPr>
        <p:txBody>
          <a:bodyPr/>
          <a:lstStyle/>
          <a:p>
            <a:r>
              <a:rPr lang="en-US" dirty="0"/>
              <a:t>Rapid-fsk: concerns about child development &amp; behavior by material hardship status</a:t>
            </a:r>
          </a:p>
        </p:txBody>
      </p:sp>
      <p:pic>
        <p:nvPicPr>
          <p:cNvPr id="7" name="Picture 6">
            <a:extLst>
              <a:ext uri="{FF2B5EF4-FFF2-40B4-BE49-F238E27FC236}">
                <a16:creationId xmlns:a16="http://schemas.microsoft.com/office/drawing/2014/main" id="{BD6CC2ED-DD48-CA4E-C38C-4DA4580C082D}"/>
              </a:ext>
            </a:extLst>
          </p:cNvPr>
          <p:cNvPicPr>
            <a:picLocks noChangeAspect="1"/>
          </p:cNvPicPr>
          <p:nvPr/>
        </p:nvPicPr>
        <p:blipFill>
          <a:blip r:embed="rId2"/>
          <a:stretch>
            <a:fillRect/>
          </a:stretch>
        </p:blipFill>
        <p:spPr>
          <a:xfrm>
            <a:off x="1273224" y="1953062"/>
            <a:ext cx="13686183" cy="6872974"/>
          </a:xfrm>
          <a:prstGeom prst="rect">
            <a:avLst/>
          </a:prstGeom>
        </p:spPr>
      </p:pic>
    </p:spTree>
    <p:extLst>
      <p:ext uri="{BB962C8B-B14F-4D97-AF65-F5344CB8AC3E}">
        <p14:creationId xmlns:p14="http://schemas.microsoft.com/office/powerpoint/2010/main" val="404923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5BA9-1E9D-4AED-3521-3CEC12D01EFD}"/>
              </a:ext>
            </a:extLst>
          </p:cNvPr>
          <p:cNvSpPr>
            <a:spLocks noGrp="1"/>
          </p:cNvSpPr>
          <p:nvPr>
            <p:ph type="title"/>
          </p:nvPr>
        </p:nvSpPr>
        <p:spPr>
          <a:xfrm>
            <a:off x="822524" y="1834444"/>
            <a:ext cx="9337476" cy="6491111"/>
          </a:xfrm>
        </p:spPr>
        <p:txBody>
          <a:bodyPr vert="horz" lIns="91440" tIns="45720" rIns="91440" bIns="45720" rtlCol="0" anchor="ctr">
            <a:normAutofit/>
          </a:bodyPr>
          <a:lstStyle/>
          <a:p>
            <a:pPr>
              <a:lnSpc>
                <a:spcPct val="90000"/>
              </a:lnSpc>
            </a:pPr>
            <a:r>
              <a:rPr lang="en-US" sz="7200" kern="1200" cap="none" dirty="0">
                <a:solidFill>
                  <a:schemeClr val="tx1"/>
                </a:solidFill>
                <a:latin typeface="+mj-lt"/>
                <a:ea typeface="+mj-ea"/>
                <a:cs typeface="+mj-cs"/>
              </a:rPr>
              <a:t>4. </a:t>
            </a:r>
            <a:br>
              <a:rPr lang="en-US" sz="7200" kern="1200" cap="none" dirty="0">
                <a:solidFill>
                  <a:schemeClr val="tx1"/>
                </a:solidFill>
                <a:latin typeface="+mj-lt"/>
                <a:ea typeface="+mj-ea"/>
                <a:cs typeface="+mj-cs"/>
              </a:rPr>
            </a:br>
            <a:r>
              <a:rPr lang="en-US" sz="7200" kern="1200" cap="none" dirty="0">
                <a:solidFill>
                  <a:schemeClr val="tx1"/>
                </a:solidFill>
                <a:latin typeface="+mj-lt"/>
                <a:ea typeface="+mj-ea"/>
                <a:cs typeface="+mj-cs"/>
              </a:rPr>
              <a:t>Quotes from Parents</a:t>
            </a:r>
          </a:p>
        </p:txBody>
      </p:sp>
    </p:spTree>
    <p:extLst>
      <p:ext uri="{BB962C8B-B14F-4D97-AF65-F5344CB8AC3E}">
        <p14:creationId xmlns:p14="http://schemas.microsoft.com/office/powerpoint/2010/main" val="2956692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84230-8FEA-A267-6B39-0627A7167CC5}"/>
              </a:ext>
            </a:extLst>
          </p:cNvPr>
          <p:cNvSpPr>
            <a:spLocks noGrp="1"/>
          </p:cNvSpPr>
          <p:nvPr>
            <p:ph type="title"/>
          </p:nvPr>
        </p:nvSpPr>
        <p:spPr/>
        <p:txBody>
          <a:bodyPr/>
          <a:lstStyle/>
          <a:p>
            <a:r>
              <a:rPr lang="en-US" dirty="0"/>
              <a:t>RAPID-FSK Survey Responses</a:t>
            </a:r>
          </a:p>
        </p:txBody>
      </p:sp>
      <p:sp>
        <p:nvSpPr>
          <p:cNvPr id="6" name="Text Placeholder 8">
            <a:extLst>
              <a:ext uri="{FF2B5EF4-FFF2-40B4-BE49-F238E27FC236}">
                <a16:creationId xmlns:a16="http://schemas.microsoft.com/office/drawing/2014/main" id="{50DD0B50-7117-1F61-9C78-CEDD8CD717E2}"/>
              </a:ext>
            </a:extLst>
          </p:cNvPr>
          <p:cNvSpPr txBox="1">
            <a:spLocks/>
          </p:cNvSpPr>
          <p:nvPr/>
        </p:nvSpPr>
        <p:spPr>
          <a:xfrm>
            <a:off x="610404" y="2032000"/>
            <a:ext cx="8269478" cy="6687970"/>
          </a:xfr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cs typeface="Calibri"/>
              </a:rPr>
              <a:t>3,358 valid responses from 1,822 parents! </a:t>
            </a:r>
          </a:p>
          <a:p>
            <a:endParaRPr lang="en-US" sz="2400" dirty="0"/>
          </a:p>
          <a:p>
            <a:r>
              <a:rPr lang="en-US" sz="2400" b="1" dirty="0"/>
              <a:t>Responses in Each Survey</a:t>
            </a:r>
          </a:p>
          <a:p>
            <a:endParaRPr lang="en-US" sz="2400" b="1" dirty="0"/>
          </a:p>
          <a:p>
            <a:endParaRPr lang="en-US" sz="2400" dirty="0"/>
          </a:p>
          <a:p>
            <a:pPr marL="457200" indent="-457200">
              <a:buFont typeface="Arial" panose="020B0604020202020204" pitchFamily="34" charset="0"/>
              <a:buChar char="•"/>
            </a:pPr>
            <a:endParaRPr lang="en-US" sz="2400" dirty="0"/>
          </a:p>
          <a:p>
            <a:endParaRPr lang="en-US" sz="2400" b="1" dirty="0">
              <a:cs typeface="Calibri"/>
            </a:endParaRPr>
          </a:p>
        </p:txBody>
      </p:sp>
      <p:pic>
        <p:nvPicPr>
          <p:cNvPr id="4" name="Picture 3" descr="A picture containing text, display, screenshot, picture frame&#10;&#10;Description automatically generated">
            <a:extLst>
              <a:ext uri="{FF2B5EF4-FFF2-40B4-BE49-F238E27FC236}">
                <a16:creationId xmlns:a16="http://schemas.microsoft.com/office/drawing/2014/main" id="{1F2BEE83-D639-EB0B-F49C-5AD52B47C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9000" y="2053153"/>
            <a:ext cx="7380704" cy="6053694"/>
          </a:xfrm>
          <a:prstGeom prst="rect">
            <a:avLst/>
          </a:prstGeom>
        </p:spPr>
      </p:pic>
      <p:graphicFrame>
        <p:nvGraphicFramePr>
          <p:cNvPr id="3" name="Table 4">
            <a:extLst>
              <a:ext uri="{FF2B5EF4-FFF2-40B4-BE49-F238E27FC236}">
                <a16:creationId xmlns:a16="http://schemas.microsoft.com/office/drawing/2014/main" id="{05F27F8A-8D3C-E1AA-21E8-AFF515CA0DB1}"/>
              </a:ext>
            </a:extLst>
          </p:cNvPr>
          <p:cNvGraphicFramePr>
            <a:graphicFrameLocks noGrp="1"/>
          </p:cNvGraphicFramePr>
          <p:nvPr>
            <p:extLst>
              <p:ext uri="{D42A27DB-BD31-4B8C-83A1-F6EECF244321}">
                <p14:modId xmlns:p14="http://schemas.microsoft.com/office/powerpoint/2010/main" val="1829304342"/>
              </p:ext>
            </p:extLst>
          </p:nvPr>
        </p:nvGraphicFramePr>
        <p:xfrm>
          <a:off x="610404" y="3251200"/>
          <a:ext cx="7380705" cy="5135880"/>
        </p:xfrm>
        <a:graphic>
          <a:graphicData uri="http://schemas.openxmlformats.org/drawingml/2006/table">
            <a:tbl>
              <a:tblPr firstRow="1" bandRow="1">
                <a:tableStyleId>{0E3FDE45-AF77-4B5C-9715-49D594BDF05E}</a:tableStyleId>
              </a:tblPr>
              <a:tblGrid>
                <a:gridCol w="3202689">
                  <a:extLst>
                    <a:ext uri="{9D8B030D-6E8A-4147-A177-3AD203B41FA5}">
                      <a16:colId xmlns:a16="http://schemas.microsoft.com/office/drawing/2014/main" val="3806194482"/>
                    </a:ext>
                  </a:extLst>
                </a:gridCol>
                <a:gridCol w="1358617">
                  <a:extLst>
                    <a:ext uri="{9D8B030D-6E8A-4147-A177-3AD203B41FA5}">
                      <a16:colId xmlns:a16="http://schemas.microsoft.com/office/drawing/2014/main" val="75226271"/>
                    </a:ext>
                  </a:extLst>
                </a:gridCol>
                <a:gridCol w="2819399">
                  <a:extLst>
                    <a:ext uri="{9D8B030D-6E8A-4147-A177-3AD203B41FA5}">
                      <a16:colId xmlns:a16="http://schemas.microsoft.com/office/drawing/2014/main" val="3227619226"/>
                    </a:ext>
                  </a:extLst>
                </a:gridCol>
              </a:tblGrid>
              <a:tr h="0">
                <a:tc>
                  <a:txBody>
                    <a:bodyPr/>
                    <a:lstStyle/>
                    <a:p>
                      <a:pPr algn="l"/>
                      <a:r>
                        <a:rPr lang="en-US" sz="2200" u="sng" dirty="0"/>
                        <a:t>Survey</a:t>
                      </a:r>
                    </a:p>
                  </a:txBody>
                  <a:tcPr/>
                </a:tc>
                <a:tc>
                  <a:txBody>
                    <a:bodyPr/>
                    <a:lstStyle/>
                    <a:p>
                      <a:pPr algn="l"/>
                      <a:r>
                        <a:rPr lang="en-US" sz="2200" u="sng" dirty="0"/>
                        <a:t>n</a:t>
                      </a:r>
                    </a:p>
                  </a:txBody>
                  <a:tcPr/>
                </a:tc>
                <a:tc>
                  <a:txBody>
                    <a:bodyPr/>
                    <a:lstStyle/>
                    <a:p>
                      <a:pPr algn="l"/>
                      <a:r>
                        <a:rPr lang="en-US" sz="2200" u="sng" dirty="0"/>
                        <a:t>Dates</a:t>
                      </a:r>
                    </a:p>
                  </a:txBody>
                  <a:tcPr/>
                </a:tc>
                <a:extLst>
                  <a:ext uri="{0D108BD9-81ED-4DB2-BD59-A6C34878D82A}">
                    <a16:rowId xmlns:a16="http://schemas.microsoft.com/office/drawing/2014/main" val="2845357747"/>
                  </a:ext>
                </a:extLst>
              </a:tr>
              <a:tr h="523240">
                <a:tc>
                  <a:txBody>
                    <a:bodyPr/>
                    <a:lstStyle/>
                    <a:p>
                      <a:pPr algn="l"/>
                      <a:r>
                        <a:rPr lang="en-US" sz="2200" dirty="0"/>
                        <a:t>Initial Recruitment 1</a:t>
                      </a:r>
                    </a:p>
                  </a:txBody>
                  <a:tcPr/>
                </a:tc>
                <a:tc>
                  <a:txBody>
                    <a:bodyPr/>
                    <a:lstStyle/>
                    <a:p>
                      <a:pPr algn="l"/>
                      <a:r>
                        <a:rPr lang="en-US" sz="2200" dirty="0"/>
                        <a:t>492</a:t>
                      </a:r>
                    </a:p>
                  </a:txBody>
                  <a:tcPr/>
                </a:tc>
                <a:tc>
                  <a:txBody>
                    <a:bodyPr/>
                    <a:lstStyle/>
                    <a:p>
                      <a:pPr algn="l"/>
                      <a:r>
                        <a:rPr lang="en-US" sz="2200" dirty="0"/>
                        <a:t>4/20 – 5/06</a:t>
                      </a:r>
                    </a:p>
                  </a:txBody>
                  <a:tcPr/>
                </a:tc>
                <a:extLst>
                  <a:ext uri="{0D108BD9-81ED-4DB2-BD59-A6C34878D82A}">
                    <a16:rowId xmlns:a16="http://schemas.microsoft.com/office/drawing/2014/main" val="810367240"/>
                  </a:ext>
                </a:extLst>
              </a:tr>
              <a:tr h="523240">
                <a:tc>
                  <a:txBody>
                    <a:bodyPr/>
                    <a:lstStyle/>
                    <a:p>
                      <a:pPr algn="l"/>
                      <a:r>
                        <a:rPr lang="en-US" sz="2200" dirty="0"/>
                        <a:t>Initial Recruitment 2</a:t>
                      </a:r>
                    </a:p>
                  </a:txBody>
                  <a:tcPr/>
                </a:tc>
                <a:tc>
                  <a:txBody>
                    <a:bodyPr/>
                    <a:lstStyle/>
                    <a:p>
                      <a:pPr algn="l"/>
                      <a:r>
                        <a:rPr lang="en-US" sz="2200" dirty="0"/>
                        <a:t>170</a:t>
                      </a:r>
                    </a:p>
                  </a:txBody>
                  <a:tcPr/>
                </a:tc>
                <a:tc>
                  <a:txBody>
                    <a:bodyPr/>
                    <a:lstStyle/>
                    <a:p>
                      <a:pPr algn="l"/>
                      <a:r>
                        <a:rPr lang="en-US" sz="2200" dirty="0"/>
                        <a:t>7/12 – 7/26</a:t>
                      </a:r>
                    </a:p>
                  </a:txBody>
                  <a:tcPr/>
                </a:tc>
                <a:extLst>
                  <a:ext uri="{0D108BD9-81ED-4DB2-BD59-A6C34878D82A}">
                    <a16:rowId xmlns:a16="http://schemas.microsoft.com/office/drawing/2014/main" val="4050147263"/>
                  </a:ext>
                </a:extLst>
              </a:tr>
              <a:tr h="523240">
                <a:tc>
                  <a:txBody>
                    <a:bodyPr/>
                    <a:lstStyle/>
                    <a:p>
                      <a:pPr algn="l"/>
                      <a:r>
                        <a:rPr lang="en-US" sz="2200" dirty="0"/>
                        <a:t>Ongoing Assessment 1</a:t>
                      </a:r>
                    </a:p>
                  </a:txBody>
                  <a:tcPr/>
                </a:tc>
                <a:tc>
                  <a:txBody>
                    <a:bodyPr/>
                    <a:lstStyle/>
                    <a:p>
                      <a:pPr algn="l"/>
                      <a:r>
                        <a:rPr lang="en-US" sz="2200" dirty="0"/>
                        <a:t>222</a:t>
                      </a:r>
                    </a:p>
                  </a:txBody>
                  <a:tcPr/>
                </a:tc>
                <a:tc>
                  <a:txBody>
                    <a:bodyPr/>
                    <a:lstStyle/>
                    <a:p>
                      <a:pPr algn="l"/>
                      <a:r>
                        <a:rPr lang="en-US" sz="2200" dirty="0"/>
                        <a:t>7/12 – 7/27</a:t>
                      </a:r>
                    </a:p>
                  </a:txBody>
                  <a:tcPr/>
                </a:tc>
                <a:extLst>
                  <a:ext uri="{0D108BD9-81ED-4DB2-BD59-A6C34878D82A}">
                    <a16:rowId xmlns:a16="http://schemas.microsoft.com/office/drawing/2014/main" val="2039995899"/>
                  </a:ext>
                </a:extLst>
              </a:tr>
              <a:tr h="523240">
                <a:tc>
                  <a:txBody>
                    <a:bodyPr/>
                    <a:lstStyle/>
                    <a:p>
                      <a:pPr algn="l"/>
                      <a:r>
                        <a:rPr lang="en-US" sz="2200" dirty="0"/>
                        <a:t>Initial Recruitment 3</a:t>
                      </a:r>
                    </a:p>
                  </a:txBody>
                  <a:tcPr/>
                </a:tc>
                <a:tc>
                  <a:txBody>
                    <a:bodyPr/>
                    <a:lstStyle/>
                    <a:p>
                      <a:pPr algn="l"/>
                      <a:r>
                        <a:rPr lang="en-US" sz="2200" dirty="0"/>
                        <a:t>49</a:t>
                      </a:r>
                    </a:p>
                  </a:txBody>
                  <a:tcPr/>
                </a:tc>
                <a:tc>
                  <a:txBody>
                    <a:bodyPr/>
                    <a:lstStyle/>
                    <a:p>
                      <a:pPr algn="l"/>
                      <a:r>
                        <a:rPr lang="en-US" sz="2200" dirty="0"/>
                        <a:t>10/04 – 10/20</a:t>
                      </a:r>
                    </a:p>
                  </a:txBody>
                  <a:tcPr/>
                </a:tc>
                <a:extLst>
                  <a:ext uri="{0D108BD9-81ED-4DB2-BD59-A6C34878D82A}">
                    <a16:rowId xmlns:a16="http://schemas.microsoft.com/office/drawing/2014/main" val="2659421026"/>
                  </a:ext>
                </a:extLst>
              </a:tr>
              <a:tr h="523240">
                <a:tc>
                  <a:txBody>
                    <a:bodyPr/>
                    <a:lstStyle/>
                    <a:p>
                      <a:pPr algn="l"/>
                      <a:r>
                        <a:rPr lang="en-US" sz="2200" dirty="0"/>
                        <a:t>Ongoing Assessment 2</a:t>
                      </a:r>
                    </a:p>
                  </a:txBody>
                  <a:tcPr/>
                </a:tc>
                <a:tc>
                  <a:txBody>
                    <a:bodyPr/>
                    <a:lstStyle/>
                    <a:p>
                      <a:pPr algn="l"/>
                      <a:r>
                        <a:rPr lang="en-US" sz="2200" dirty="0"/>
                        <a:t>124</a:t>
                      </a:r>
                    </a:p>
                  </a:txBody>
                  <a:tcPr/>
                </a:tc>
                <a:tc>
                  <a:txBody>
                    <a:bodyPr/>
                    <a:lstStyle/>
                    <a:p>
                      <a:pPr algn="l"/>
                      <a:r>
                        <a:rPr lang="en-US" sz="2200" dirty="0"/>
                        <a:t>11/02 – 11/13</a:t>
                      </a:r>
                    </a:p>
                  </a:txBody>
                  <a:tcPr/>
                </a:tc>
                <a:extLst>
                  <a:ext uri="{0D108BD9-81ED-4DB2-BD59-A6C34878D82A}">
                    <a16:rowId xmlns:a16="http://schemas.microsoft.com/office/drawing/2014/main" val="1489625837"/>
                  </a:ext>
                </a:extLst>
              </a:tr>
              <a:tr h="523240">
                <a:tc>
                  <a:txBody>
                    <a:bodyPr/>
                    <a:lstStyle/>
                    <a:p>
                      <a:pPr algn="l"/>
                      <a:r>
                        <a:rPr lang="en-US" sz="2200" dirty="0"/>
                        <a:t>Initial Recruitment 4</a:t>
                      </a:r>
                    </a:p>
                  </a:txBody>
                  <a:tcPr/>
                </a:tc>
                <a:tc>
                  <a:txBody>
                    <a:bodyPr/>
                    <a:lstStyle/>
                    <a:p>
                      <a:pPr algn="l"/>
                      <a:r>
                        <a:rPr lang="en-US" sz="2200" dirty="0"/>
                        <a:t>579</a:t>
                      </a:r>
                    </a:p>
                  </a:txBody>
                  <a:tcPr/>
                </a:tc>
                <a:tc>
                  <a:txBody>
                    <a:bodyPr/>
                    <a:lstStyle/>
                    <a:p>
                      <a:pPr algn="l"/>
                      <a:r>
                        <a:rPr lang="en-US" sz="2200" dirty="0"/>
                        <a:t>12/05 – 1/04</a:t>
                      </a:r>
                    </a:p>
                  </a:txBody>
                  <a:tcPr/>
                </a:tc>
                <a:extLst>
                  <a:ext uri="{0D108BD9-81ED-4DB2-BD59-A6C34878D82A}">
                    <a16:rowId xmlns:a16="http://schemas.microsoft.com/office/drawing/2014/main" val="1011322760"/>
                  </a:ext>
                </a:extLst>
              </a:tr>
              <a:tr h="523240">
                <a:tc>
                  <a:txBody>
                    <a:bodyPr/>
                    <a:lstStyle/>
                    <a:p>
                      <a:pPr algn="l"/>
                      <a:r>
                        <a:rPr lang="en-US" sz="2200" dirty="0"/>
                        <a:t>Ongoing Assessment 3</a:t>
                      </a:r>
                    </a:p>
                  </a:txBody>
                  <a:tcPr/>
                </a:tc>
                <a:tc>
                  <a:txBody>
                    <a:bodyPr/>
                    <a:lstStyle/>
                    <a:p>
                      <a:pPr algn="l"/>
                      <a:r>
                        <a:rPr lang="en-US" sz="2200" dirty="0"/>
                        <a:t>480</a:t>
                      </a:r>
                    </a:p>
                  </a:txBody>
                  <a:tcPr/>
                </a:tc>
                <a:tc>
                  <a:txBody>
                    <a:bodyPr/>
                    <a:lstStyle/>
                    <a:p>
                      <a:pPr algn="l"/>
                      <a:r>
                        <a:rPr lang="en-US" sz="2200" dirty="0"/>
                        <a:t>2/13 – 2/26</a:t>
                      </a:r>
                    </a:p>
                  </a:txBody>
                  <a:tcPr/>
                </a:tc>
                <a:extLst>
                  <a:ext uri="{0D108BD9-81ED-4DB2-BD59-A6C34878D82A}">
                    <a16:rowId xmlns:a16="http://schemas.microsoft.com/office/drawing/2014/main" val="3045983197"/>
                  </a:ext>
                </a:extLst>
              </a:tr>
              <a:tr h="523240">
                <a:tc>
                  <a:txBody>
                    <a:bodyPr/>
                    <a:lstStyle/>
                    <a:p>
                      <a:pPr algn="l"/>
                      <a:r>
                        <a:rPr lang="en-US" sz="2200" dirty="0"/>
                        <a:t>Initial Recruitment 5</a:t>
                      </a:r>
                    </a:p>
                  </a:txBody>
                  <a:tcPr/>
                </a:tc>
                <a:tc>
                  <a:txBody>
                    <a:bodyPr/>
                    <a:lstStyle/>
                    <a:p>
                      <a:pPr algn="l"/>
                      <a:r>
                        <a:rPr lang="en-US" sz="2200" dirty="0"/>
                        <a:t>475</a:t>
                      </a:r>
                    </a:p>
                  </a:txBody>
                  <a:tcPr/>
                </a:tc>
                <a:tc>
                  <a:txBody>
                    <a:bodyPr/>
                    <a:lstStyle/>
                    <a:p>
                      <a:pPr algn="l"/>
                      <a:r>
                        <a:rPr lang="en-US" sz="2200" dirty="0"/>
                        <a:t>4/17 – 5/01</a:t>
                      </a:r>
                    </a:p>
                  </a:txBody>
                  <a:tcPr/>
                </a:tc>
                <a:extLst>
                  <a:ext uri="{0D108BD9-81ED-4DB2-BD59-A6C34878D82A}">
                    <a16:rowId xmlns:a16="http://schemas.microsoft.com/office/drawing/2014/main" val="2610091859"/>
                  </a:ext>
                </a:extLst>
              </a:tr>
              <a:tr h="523240">
                <a:tc>
                  <a:txBody>
                    <a:bodyPr/>
                    <a:lstStyle/>
                    <a:p>
                      <a:pPr algn="l"/>
                      <a:r>
                        <a:rPr lang="en-US" sz="2200" dirty="0"/>
                        <a:t>Ongoing Assessment 4</a:t>
                      </a:r>
                    </a:p>
                  </a:txBody>
                  <a:tcPr/>
                </a:tc>
                <a:tc>
                  <a:txBody>
                    <a:bodyPr/>
                    <a:lstStyle/>
                    <a:p>
                      <a:pPr algn="l"/>
                      <a:r>
                        <a:rPr lang="en-US" sz="2200" dirty="0"/>
                        <a:t>762</a:t>
                      </a:r>
                    </a:p>
                  </a:txBody>
                  <a:tcPr/>
                </a:tc>
                <a:tc>
                  <a:txBody>
                    <a:bodyPr/>
                    <a:lstStyle/>
                    <a:p>
                      <a:pPr algn="l"/>
                      <a:r>
                        <a:rPr lang="en-US" sz="2200" dirty="0"/>
                        <a:t>5/17 – 5/30</a:t>
                      </a:r>
                    </a:p>
                  </a:txBody>
                  <a:tcPr/>
                </a:tc>
                <a:extLst>
                  <a:ext uri="{0D108BD9-81ED-4DB2-BD59-A6C34878D82A}">
                    <a16:rowId xmlns:a16="http://schemas.microsoft.com/office/drawing/2014/main" val="1499000420"/>
                  </a:ext>
                </a:extLst>
              </a:tr>
            </a:tbl>
          </a:graphicData>
        </a:graphic>
      </p:graphicFrame>
    </p:spTree>
    <p:extLst>
      <p:ext uri="{BB962C8B-B14F-4D97-AF65-F5344CB8AC3E}">
        <p14:creationId xmlns:p14="http://schemas.microsoft.com/office/powerpoint/2010/main" val="424355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D6B19-FA3A-205A-6D04-9B42E4453050}"/>
              </a:ext>
            </a:extLst>
          </p:cNvPr>
          <p:cNvSpPr>
            <a:spLocks noGrp="1"/>
          </p:cNvSpPr>
          <p:nvPr>
            <p:ph type="title"/>
          </p:nvPr>
        </p:nvSpPr>
        <p:spPr/>
        <p:txBody>
          <a:bodyPr/>
          <a:lstStyle/>
          <a:p>
            <a:r>
              <a:rPr lang="en-US" cap="none" dirty="0"/>
              <a:t>What are the biggest challenges and concerns for you and your family right now?</a:t>
            </a:r>
          </a:p>
        </p:txBody>
      </p:sp>
      <p:sp>
        <p:nvSpPr>
          <p:cNvPr id="3" name="Text Placeholder 2">
            <a:extLst>
              <a:ext uri="{FF2B5EF4-FFF2-40B4-BE49-F238E27FC236}">
                <a16:creationId xmlns:a16="http://schemas.microsoft.com/office/drawing/2014/main" id="{4D074B12-A1C0-27D4-A078-BD44A809D150}"/>
              </a:ext>
            </a:extLst>
          </p:cNvPr>
          <p:cNvSpPr>
            <a:spLocks noGrp="1"/>
          </p:cNvSpPr>
          <p:nvPr>
            <p:ph type="body" sz="quarter" idx="12"/>
          </p:nvPr>
        </p:nvSpPr>
        <p:spPr>
          <a:xfrm>
            <a:off x="736600" y="2735431"/>
            <a:ext cx="14173200" cy="5486400"/>
          </a:xfrm>
        </p:spPr>
        <p:txBody>
          <a:bodyPr/>
          <a:lstStyle/>
          <a:p>
            <a:r>
              <a:rPr lang="en-US" dirty="0"/>
              <a:t>Still childcare - I suspect difficulties getting full-time childcare contributed to me being one of the employees selected for layoff when my company faced financial issues. And lack of affordable childcare is preventing me from getting another job. </a:t>
            </a:r>
            <a:r>
              <a:rPr lang="en-US" dirty="0">
                <a:latin typeface="Adobe Devanagari" panose="02040503050201020203" pitchFamily="18" charset="0"/>
                <a:cs typeface="Adobe Devanagari" panose="02040503050201020203" pitchFamily="18" charset="0"/>
              </a:rPr>
              <a:t>– </a:t>
            </a:r>
            <a:r>
              <a:rPr lang="en-US" i="1" dirty="0">
                <a:latin typeface="Adobe Devanagari" panose="02040503050201020203" pitchFamily="18" charset="0"/>
                <a:cs typeface="Adobe Devanagari" panose="02040503050201020203" pitchFamily="18" charset="0"/>
              </a:rPr>
              <a:t>Parent in Northview</a:t>
            </a:r>
          </a:p>
          <a:p>
            <a:endParaRPr lang="en-US" i="1" dirty="0"/>
          </a:p>
          <a:p>
            <a:r>
              <a:rPr lang="en-US" dirty="0"/>
              <a:t>Will be transitioning to center-based care in the fall and on waiting lists. In-home care has become too expensive to be sustainable. </a:t>
            </a:r>
            <a:r>
              <a:rPr lang="en-US" dirty="0">
                <a:latin typeface="Adobe Devanagari" panose="02040503050201020203" pitchFamily="18" charset="0"/>
                <a:cs typeface="Adobe Devanagari" panose="02040503050201020203" pitchFamily="18" charset="0"/>
              </a:rPr>
              <a:t>– </a:t>
            </a:r>
            <a:r>
              <a:rPr lang="en-US" i="1" dirty="0">
                <a:latin typeface="Adobe Devanagari" panose="02040503050201020203" pitchFamily="18" charset="0"/>
                <a:cs typeface="Adobe Devanagari" panose="02040503050201020203" pitchFamily="18" charset="0"/>
              </a:rPr>
              <a:t>Parent in Grand Rapids</a:t>
            </a:r>
          </a:p>
          <a:p>
            <a:endParaRPr lang="en-US" i="1" dirty="0"/>
          </a:p>
          <a:p>
            <a:r>
              <a:rPr lang="en-US" dirty="0"/>
              <a:t>My partner has been forced to take a leave of absence due to COVID-19, which has reduced our family income to meet our daily expenses, and sometimes we can only eat twice a day. </a:t>
            </a:r>
            <a:r>
              <a:rPr lang="en-US" dirty="0">
                <a:latin typeface="Adobe Devanagari" panose="02040503050201020203" pitchFamily="18" charset="0"/>
                <a:cs typeface="Adobe Devanagari" panose="02040503050201020203" pitchFamily="18" charset="0"/>
              </a:rPr>
              <a:t>–</a:t>
            </a:r>
            <a:r>
              <a:rPr lang="en-US" dirty="0"/>
              <a:t> </a:t>
            </a:r>
            <a:r>
              <a:rPr lang="en-US" i="1" dirty="0">
                <a:latin typeface="Adobe Devanagari" panose="02040503050201020203" pitchFamily="18" charset="0"/>
                <a:cs typeface="Adobe Devanagari" panose="02040503050201020203" pitchFamily="18" charset="0"/>
              </a:rPr>
              <a:t>Parent in Wyoming</a:t>
            </a:r>
          </a:p>
        </p:txBody>
      </p:sp>
    </p:spTree>
    <p:extLst>
      <p:ext uri="{BB962C8B-B14F-4D97-AF65-F5344CB8AC3E}">
        <p14:creationId xmlns:p14="http://schemas.microsoft.com/office/powerpoint/2010/main" val="3455156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C5B3-E9EE-0E31-F93C-24AD26D1ECD6}"/>
              </a:ext>
            </a:extLst>
          </p:cNvPr>
          <p:cNvSpPr>
            <a:spLocks noGrp="1"/>
          </p:cNvSpPr>
          <p:nvPr>
            <p:ph type="title"/>
          </p:nvPr>
        </p:nvSpPr>
        <p:spPr/>
        <p:txBody>
          <a:bodyPr/>
          <a:lstStyle/>
          <a:p>
            <a:r>
              <a:rPr lang="en-US" cap="none" dirty="0"/>
              <a:t>What is helping you and your family the most right now?</a:t>
            </a:r>
          </a:p>
        </p:txBody>
      </p:sp>
      <p:sp>
        <p:nvSpPr>
          <p:cNvPr id="3" name="Text Placeholder 2">
            <a:extLst>
              <a:ext uri="{FF2B5EF4-FFF2-40B4-BE49-F238E27FC236}">
                <a16:creationId xmlns:a16="http://schemas.microsoft.com/office/drawing/2014/main" id="{176DA299-A406-CD44-CD17-17EF6498CF01}"/>
              </a:ext>
            </a:extLst>
          </p:cNvPr>
          <p:cNvSpPr>
            <a:spLocks noGrp="1"/>
          </p:cNvSpPr>
          <p:nvPr>
            <p:ph type="body" sz="quarter" idx="12"/>
          </p:nvPr>
        </p:nvSpPr>
        <p:spPr/>
        <p:txBody>
          <a:bodyPr>
            <a:normAutofit fontScale="92500" lnSpcReduction="10000"/>
          </a:bodyPr>
          <a:lstStyle/>
          <a:p>
            <a:r>
              <a:rPr lang="en-US" dirty="0"/>
              <a:t>Despite the challenges we're facing, there are some things that have been helping our family stay strong during these difficult times. One of the biggest sources of support has been our extended family and friends who have offered their love, encouragement, and assistance when we need it most. </a:t>
            </a:r>
            <a:r>
              <a:rPr lang="en-US" i="1" dirty="0">
                <a:latin typeface="Adobe Devanagari" panose="02040503050201020203" pitchFamily="18" charset="0"/>
                <a:cs typeface="Adobe Devanagari" panose="02040503050201020203" pitchFamily="18" charset="0"/>
              </a:rPr>
              <a:t>– Parent in Grand Rapids</a:t>
            </a:r>
          </a:p>
          <a:p>
            <a:endParaRPr lang="en-US" dirty="0"/>
          </a:p>
          <a:p>
            <a:r>
              <a:rPr lang="en-US" dirty="0"/>
              <a:t>Right now, our family is relying on a few key resources to help us navigate this challenging period. We've found that keeping open lines of communication and expressing our feelings and concerns openly has helped us stay connected and work together as a team. Additionally, we're grateful for the support of community organizations and online resources that provide helpful tips and advice for families like ours. </a:t>
            </a:r>
            <a:r>
              <a:rPr lang="en-US" i="1" dirty="0">
                <a:latin typeface="Adobe Devanagari" panose="02040503050201020203" pitchFamily="18" charset="0"/>
                <a:cs typeface="Adobe Devanagari" panose="02040503050201020203" pitchFamily="18" charset="0"/>
              </a:rPr>
              <a:t>– Parent in Kentwood</a:t>
            </a:r>
          </a:p>
          <a:p>
            <a:endParaRPr lang="en-US" dirty="0"/>
          </a:p>
          <a:p>
            <a:r>
              <a:rPr lang="en-US" dirty="0"/>
              <a:t>When we received P-EBT it was a godsend. Even if it just gave us a slight break for a month or two during summer, it was wonderful and we were so grateful.</a:t>
            </a:r>
            <a:r>
              <a:rPr lang="en-US" i="1" dirty="0">
                <a:latin typeface="Adobe Devanagari" panose="02040503050201020203" pitchFamily="18" charset="0"/>
                <a:cs typeface="Adobe Devanagari" panose="02040503050201020203" pitchFamily="18" charset="0"/>
              </a:rPr>
              <a:t>– Parent in Grand Rapids</a:t>
            </a:r>
          </a:p>
          <a:p>
            <a:endParaRPr lang="en-US" i="1"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150783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024" y="0"/>
            <a:ext cx="11045952" cy="10160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24480" y="0"/>
            <a:ext cx="10607040" cy="10160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E205BA9-1E9D-4AED-3521-3CEC12D01EFD}"/>
              </a:ext>
            </a:extLst>
          </p:cNvPr>
          <p:cNvSpPr>
            <a:spLocks noGrp="1"/>
          </p:cNvSpPr>
          <p:nvPr>
            <p:ph type="title"/>
          </p:nvPr>
        </p:nvSpPr>
        <p:spPr>
          <a:xfrm>
            <a:off x="3407508" y="2136204"/>
            <a:ext cx="9440984" cy="5887591"/>
          </a:xfrm>
        </p:spPr>
        <p:txBody>
          <a:bodyPr vert="horz" lIns="91440" tIns="45720" rIns="91440" bIns="45720" rtlCol="0" anchor="ctr">
            <a:normAutofit/>
          </a:bodyPr>
          <a:lstStyle/>
          <a:p>
            <a:pPr algn="ctr">
              <a:lnSpc>
                <a:spcPct val="90000"/>
              </a:lnSpc>
            </a:pPr>
            <a:r>
              <a:rPr lang="en-US" sz="7600">
                <a:solidFill>
                  <a:schemeClr val="bg1">
                    <a:lumMod val="95000"/>
                    <a:lumOff val="5000"/>
                  </a:schemeClr>
                </a:solidFill>
                <a:latin typeface="+mj-lt"/>
                <a:cs typeface="+mj-cs"/>
              </a:rPr>
              <a:t>Special focuses</a:t>
            </a:r>
          </a:p>
        </p:txBody>
      </p:sp>
    </p:spTree>
    <p:extLst>
      <p:ext uri="{BB962C8B-B14F-4D97-AF65-F5344CB8AC3E}">
        <p14:creationId xmlns:p14="http://schemas.microsoft.com/office/powerpoint/2010/main" val="40958949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344DD-725C-89D5-D328-E0C31DA8A088}"/>
              </a:ext>
            </a:extLst>
          </p:cNvPr>
          <p:cNvSpPr>
            <a:spLocks noGrp="1"/>
          </p:cNvSpPr>
          <p:nvPr>
            <p:ph type="title"/>
          </p:nvPr>
        </p:nvSpPr>
        <p:spPr>
          <a:xfrm>
            <a:off x="822524" y="1834444"/>
            <a:ext cx="9337476" cy="6491111"/>
          </a:xfrm>
        </p:spPr>
        <p:txBody>
          <a:bodyPr vert="horz" lIns="91440" tIns="45720" rIns="91440" bIns="45720" rtlCol="0" anchor="ctr">
            <a:normAutofit/>
          </a:bodyPr>
          <a:lstStyle/>
          <a:p>
            <a:r>
              <a:rPr lang="en-US" sz="7200" kern="1200" cap="none" dirty="0">
                <a:solidFill>
                  <a:schemeClr val="tx1"/>
                </a:solidFill>
                <a:latin typeface="+mj-lt"/>
                <a:ea typeface="+mj-ea"/>
                <a:cs typeface="+mj-cs"/>
              </a:rPr>
              <a:t>1. </a:t>
            </a:r>
            <a:br>
              <a:rPr lang="en-US" sz="7200" kern="1200" cap="none" dirty="0">
                <a:solidFill>
                  <a:schemeClr val="tx1"/>
                </a:solidFill>
                <a:latin typeface="+mj-lt"/>
                <a:ea typeface="+mj-ea"/>
                <a:cs typeface="+mj-cs"/>
              </a:rPr>
            </a:br>
            <a:r>
              <a:rPr lang="en-US" sz="7200" kern="1200" cap="none" dirty="0">
                <a:solidFill>
                  <a:schemeClr val="tx1"/>
                </a:solidFill>
                <a:latin typeface="+mj-lt"/>
                <a:ea typeface="+mj-ea"/>
                <a:cs typeface="+mj-cs"/>
              </a:rPr>
              <a:t>Inflation</a:t>
            </a:r>
          </a:p>
        </p:txBody>
      </p:sp>
    </p:spTree>
    <p:extLst>
      <p:ext uri="{BB962C8B-B14F-4D97-AF65-F5344CB8AC3E}">
        <p14:creationId xmlns:p14="http://schemas.microsoft.com/office/powerpoint/2010/main" val="4081528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D2963-3691-95F5-1AB7-B2753448ADBF}"/>
              </a:ext>
            </a:extLst>
          </p:cNvPr>
          <p:cNvSpPr>
            <a:spLocks noGrp="1"/>
          </p:cNvSpPr>
          <p:nvPr>
            <p:ph type="title"/>
          </p:nvPr>
        </p:nvSpPr>
        <p:spPr>
          <a:xfrm>
            <a:off x="736600" y="660400"/>
            <a:ext cx="14759432" cy="646331"/>
          </a:xfrm>
        </p:spPr>
        <p:txBody>
          <a:bodyPr/>
          <a:lstStyle/>
          <a:p>
            <a:r>
              <a:rPr lang="en-US" dirty="0"/>
              <a:t>Rapid-fsk: inflation</a:t>
            </a:r>
          </a:p>
        </p:txBody>
      </p:sp>
      <p:sp>
        <p:nvSpPr>
          <p:cNvPr id="8" name="TextBox 7">
            <a:extLst>
              <a:ext uri="{FF2B5EF4-FFF2-40B4-BE49-F238E27FC236}">
                <a16:creationId xmlns:a16="http://schemas.microsoft.com/office/drawing/2014/main" id="{55B315B5-1047-0A85-EB65-6C39CB08FDD4}"/>
              </a:ext>
            </a:extLst>
          </p:cNvPr>
          <p:cNvSpPr txBox="1"/>
          <p:nvPr/>
        </p:nvSpPr>
        <p:spPr>
          <a:xfrm>
            <a:off x="1162050" y="9037935"/>
            <a:ext cx="13931900" cy="461665"/>
          </a:xfrm>
          <a:prstGeom prst="rect">
            <a:avLst/>
          </a:prstGeom>
          <a:noFill/>
        </p:spPr>
        <p:txBody>
          <a:bodyPr wrap="square" rtlCol="0">
            <a:spAutoFit/>
          </a:bodyPr>
          <a:lstStyle/>
          <a:p>
            <a:r>
              <a:rPr lang="en-US" sz="2400" dirty="0"/>
              <a:t>Survey Question: Have costs for everyday items gone up in your area in the past month?</a:t>
            </a:r>
          </a:p>
        </p:txBody>
      </p:sp>
      <p:pic>
        <p:nvPicPr>
          <p:cNvPr id="7" name="Picture 6">
            <a:extLst>
              <a:ext uri="{FF2B5EF4-FFF2-40B4-BE49-F238E27FC236}">
                <a16:creationId xmlns:a16="http://schemas.microsoft.com/office/drawing/2014/main" id="{7A64C1AB-C40F-67EB-C55A-C4420E09F40F}"/>
              </a:ext>
            </a:extLst>
          </p:cNvPr>
          <p:cNvPicPr>
            <a:picLocks noChangeAspect="1"/>
          </p:cNvPicPr>
          <p:nvPr/>
        </p:nvPicPr>
        <p:blipFill>
          <a:blip r:embed="rId3"/>
          <a:stretch>
            <a:fillRect/>
          </a:stretch>
        </p:blipFill>
        <p:spPr>
          <a:xfrm>
            <a:off x="1231900" y="1707235"/>
            <a:ext cx="13792200" cy="6745529"/>
          </a:xfrm>
          <a:prstGeom prst="rect">
            <a:avLst/>
          </a:prstGeom>
        </p:spPr>
      </p:pic>
    </p:spTree>
    <p:extLst>
      <p:ext uri="{BB962C8B-B14F-4D97-AF65-F5344CB8AC3E}">
        <p14:creationId xmlns:p14="http://schemas.microsoft.com/office/powerpoint/2010/main" val="3028644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139B1-9813-6CAB-AA1F-D4ABC1075EF8}"/>
              </a:ext>
            </a:extLst>
          </p:cNvPr>
          <p:cNvSpPr>
            <a:spLocks noGrp="1"/>
          </p:cNvSpPr>
          <p:nvPr>
            <p:ph type="title"/>
          </p:nvPr>
        </p:nvSpPr>
        <p:spPr/>
        <p:txBody>
          <a:bodyPr/>
          <a:lstStyle/>
          <a:p>
            <a:r>
              <a:rPr lang="en-US" dirty="0"/>
              <a:t>Rapid-fsk: items have become more expensive</a:t>
            </a:r>
          </a:p>
        </p:txBody>
      </p:sp>
      <p:pic>
        <p:nvPicPr>
          <p:cNvPr id="11" name="Picture 10">
            <a:extLst>
              <a:ext uri="{FF2B5EF4-FFF2-40B4-BE49-F238E27FC236}">
                <a16:creationId xmlns:a16="http://schemas.microsoft.com/office/drawing/2014/main" id="{4B5ADCAD-5412-4BCE-2A5B-5B09587788FD}"/>
              </a:ext>
            </a:extLst>
          </p:cNvPr>
          <p:cNvPicPr>
            <a:picLocks noChangeAspect="1"/>
          </p:cNvPicPr>
          <p:nvPr/>
        </p:nvPicPr>
        <p:blipFill>
          <a:blip r:embed="rId3"/>
          <a:stretch>
            <a:fillRect/>
          </a:stretch>
        </p:blipFill>
        <p:spPr>
          <a:xfrm>
            <a:off x="1062787" y="1622388"/>
            <a:ext cx="14107057" cy="6915224"/>
          </a:xfrm>
          <a:prstGeom prst="rect">
            <a:avLst/>
          </a:prstGeom>
        </p:spPr>
      </p:pic>
    </p:spTree>
    <p:extLst>
      <p:ext uri="{BB962C8B-B14F-4D97-AF65-F5344CB8AC3E}">
        <p14:creationId xmlns:p14="http://schemas.microsoft.com/office/powerpoint/2010/main" val="2670054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6234-A269-90F1-1F4C-8FC89D811E7E}"/>
              </a:ext>
            </a:extLst>
          </p:cNvPr>
          <p:cNvSpPr>
            <a:spLocks noGrp="1"/>
          </p:cNvSpPr>
          <p:nvPr>
            <p:ph type="title"/>
          </p:nvPr>
        </p:nvSpPr>
        <p:spPr/>
        <p:txBody>
          <a:bodyPr/>
          <a:lstStyle/>
          <a:p>
            <a:r>
              <a:rPr lang="en-US" dirty="0"/>
              <a:t>Rapid-fsk: reducing purchase and use</a:t>
            </a:r>
          </a:p>
        </p:txBody>
      </p:sp>
      <p:pic>
        <p:nvPicPr>
          <p:cNvPr id="7" name="Picture 6">
            <a:extLst>
              <a:ext uri="{FF2B5EF4-FFF2-40B4-BE49-F238E27FC236}">
                <a16:creationId xmlns:a16="http://schemas.microsoft.com/office/drawing/2014/main" id="{56CEC8A4-92D6-599C-E293-8F8AF0A421DE}"/>
              </a:ext>
            </a:extLst>
          </p:cNvPr>
          <p:cNvPicPr>
            <a:picLocks noChangeAspect="1"/>
          </p:cNvPicPr>
          <p:nvPr/>
        </p:nvPicPr>
        <p:blipFill>
          <a:blip r:embed="rId3"/>
          <a:stretch>
            <a:fillRect/>
          </a:stretch>
        </p:blipFill>
        <p:spPr>
          <a:xfrm>
            <a:off x="1078272" y="1654536"/>
            <a:ext cx="14099456" cy="6850928"/>
          </a:xfrm>
          <a:prstGeom prst="rect">
            <a:avLst/>
          </a:prstGeom>
        </p:spPr>
      </p:pic>
    </p:spTree>
    <p:extLst>
      <p:ext uri="{BB962C8B-B14F-4D97-AF65-F5344CB8AC3E}">
        <p14:creationId xmlns:p14="http://schemas.microsoft.com/office/powerpoint/2010/main" val="2320946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344DD-725C-89D5-D328-E0C31DA8A088}"/>
              </a:ext>
            </a:extLst>
          </p:cNvPr>
          <p:cNvSpPr>
            <a:spLocks noGrp="1"/>
          </p:cNvSpPr>
          <p:nvPr>
            <p:ph type="title"/>
          </p:nvPr>
        </p:nvSpPr>
        <p:spPr>
          <a:xfrm>
            <a:off x="822524" y="1834444"/>
            <a:ext cx="9337476" cy="6491111"/>
          </a:xfrm>
        </p:spPr>
        <p:txBody>
          <a:bodyPr vert="horz" lIns="91440" tIns="45720" rIns="91440" bIns="45720" rtlCol="0" anchor="ctr">
            <a:normAutofit/>
          </a:bodyPr>
          <a:lstStyle/>
          <a:p>
            <a:r>
              <a:rPr lang="en-US" sz="7200" kern="1200" cap="none" dirty="0">
                <a:solidFill>
                  <a:schemeClr val="tx1"/>
                </a:solidFill>
                <a:latin typeface="+mj-lt"/>
                <a:ea typeface="+mj-ea"/>
                <a:cs typeface="+mj-cs"/>
              </a:rPr>
              <a:t>2. </a:t>
            </a:r>
            <a:br>
              <a:rPr lang="en-US" sz="7200" kern="1200" cap="none" dirty="0">
                <a:solidFill>
                  <a:schemeClr val="tx1"/>
                </a:solidFill>
                <a:latin typeface="+mj-lt"/>
                <a:ea typeface="+mj-ea"/>
                <a:cs typeface="+mj-cs"/>
              </a:rPr>
            </a:br>
            <a:r>
              <a:rPr lang="en-US" sz="7200" kern="1200" cap="none" dirty="0">
                <a:solidFill>
                  <a:schemeClr val="tx1"/>
                </a:solidFill>
                <a:latin typeface="+mj-lt"/>
                <a:ea typeface="+mj-ea"/>
                <a:cs typeface="+mj-cs"/>
              </a:rPr>
              <a:t>Summer Child Care</a:t>
            </a:r>
          </a:p>
        </p:txBody>
      </p:sp>
    </p:spTree>
    <p:extLst>
      <p:ext uri="{BB962C8B-B14F-4D97-AF65-F5344CB8AC3E}">
        <p14:creationId xmlns:p14="http://schemas.microsoft.com/office/powerpoint/2010/main" val="2023546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6234-A269-90F1-1F4C-8FC89D811E7E}"/>
              </a:ext>
            </a:extLst>
          </p:cNvPr>
          <p:cNvSpPr>
            <a:spLocks noGrp="1"/>
          </p:cNvSpPr>
          <p:nvPr>
            <p:ph type="title"/>
          </p:nvPr>
        </p:nvSpPr>
        <p:spPr>
          <a:xfrm>
            <a:off x="736600" y="660400"/>
            <a:ext cx="14759432" cy="646331"/>
          </a:xfrm>
        </p:spPr>
        <p:txBody>
          <a:bodyPr/>
          <a:lstStyle/>
          <a:p>
            <a:r>
              <a:rPr lang="en-US" dirty="0"/>
              <a:t>Rapid-fsk: type of summer child care</a:t>
            </a:r>
          </a:p>
        </p:txBody>
      </p:sp>
      <p:pic>
        <p:nvPicPr>
          <p:cNvPr id="4" name="Picture 3">
            <a:extLst>
              <a:ext uri="{FF2B5EF4-FFF2-40B4-BE49-F238E27FC236}">
                <a16:creationId xmlns:a16="http://schemas.microsoft.com/office/drawing/2014/main" id="{FA64218F-C742-ED7C-75D2-5A0AB4799D0F}"/>
              </a:ext>
            </a:extLst>
          </p:cNvPr>
          <p:cNvPicPr>
            <a:picLocks noChangeAspect="1"/>
          </p:cNvPicPr>
          <p:nvPr/>
        </p:nvPicPr>
        <p:blipFill>
          <a:blip r:embed="rId3"/>
          <a:stretch>
            <a:fillRect/>
          </a:stretch>
        </p:blipFill>
        <p:spPr>
          <a:xfrm>
            <a:off x="1630518" y="1955800"/>
            <a:ext cx="12994963" cy="6248399"/>
          </a:xfrm>
          <a:prstGeom prst="rect">
            <a:avLst/>
          </a:prstGeom>
        </p:spPr>
      </p:pic>
      <p:sp>
        <p:nvSpPr>
          <p:cNvPr id="3" name="TextBox 2">
            <a:extLst>
              <a:ext uri="{FF2B5EF4-FFF2-40B4-BE49-F238E27FC236}">
                <a16:creationId xmlns:a16="http://schemas.microsoft.com/office/drawing/2014/main" id="{D31910C5-27C9-38A1-A463-A48ADE41BADA}"/>
              </a:ext>
            </a:extLst>
          </p:cNvPr>
          <p:cNvSpPr txBox="1"/>
          <p:nvPr/>
        </p:nvSpPr>
        <p:spPr>
          <a:xfrm>
            <a:off x="1003299" y="8356600"/>
            <a:ext cx="14249400" cy="1600438"/>
          </a:xfrm>
          <a:prstGeom prst="rect">
            <a:avLst/>
          </a:prstGeom>
          <a:noFill/>
        </p:spPr>
        <p:txBody>
          <a:bodyPr wrap="square" rtlCol="0">
            <a:spAutoFit/>
          </a:bodyPr>
          <a:lstStyle/>
          <a:p>
            <a:r>
              <a:rPr lang="en-US" dirty="0"/>
              <a:t>Survey Question: This summer, what types of child care do you expect to use in a typical week? Select all that apply.</a:t>
            </a:r>
          </a:p>
          <a:p>
            <a:pPr marL="285750" indent="-285750">
              <a:buFont typeface="Arial" panose="020B0604020202020204" pitchFamily="34" charset="0"/>
              <a:buChar char="•"/>
            </a:pPr>
            <a:r>
              <a:rPr lang="en-US" sz="1600" dirty="0"/>
              <a:t>Center-based care (such as a pre-school, day care center, public pre-kindergarten, Head Start, or faith-based nursery school. Please do not include kindergarten.)</a:t>
            </a:r>
          </a:p>
          <a:p>
            <a:pPr marL="285750" indent="-285750">
              <a:buFont typeface="Arial" panose="020B0604020202020204" pitchFamily="34" charset="0"/>
              <a:buChar char="•"/>
            </a:pPr>
            <a:r>
              <a:rPr lang="en-US" sz="1600" dirty="0"/>
              <a:t>Care provided by relatives, friends, or neighbors</a:t>
            </a:r>
          </a:p>
          <a:p>
            <a:pPr marL="285750" indent="-285750">
              <a:buFont typeface="Arial" panose="020B0604020202020204" pitchFamily="34" charset="0"/>
              <a:buChar char="•"/>
            </a:pPr>
            <a:r>
              <a:rPr lang="en-US" sz="1600" dirty="0"/>
              <a:t>Care provided by professional child care providers (not center-based)</a:t>
            </a:r>
          </a:p>
          <a:p>
            <a:pPr marL="285750" indent="-285750">
              <a:buFont typeface="Arial" panose="020B0604020202020204" pitchFamily="34" charset="0"/>
              <a:buChar char="•"/>
            </a:pPr>
            <a:r>
              <a:rPr lang="en-US" sz="1600" dirty="0"/>
              <a:t>None of the above apply</a:t>
            </a:r>
          </a:p>
          <a:p>
            <a:pPr marL="285750" indent="-285750">
              <a:buFont typeface="Arial" panose="020B0604020202020204" pitchFamily="34" charset="0"/>
              <a:buChar char="•"/>
            </a:pPr>
            <a:r>
              <a:rPr lang="en-US" sz="1600" dirty="0"/>
              <a:t>I don’t know</a:t>
            </a:r>
          </a:p>
        </p:txBody>
      </p:sp>
    </p:spTree>
    <p:extLst>
      <p:ext uri="{BB962C8B-B14F-4D97-AF65-F5344CB8AC3E}">
        <p14:creationId xmlns:p14="http://schemas.microsoft.com/office/powerpoint/2010/main" val="2171438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6234-A269-90F1-1F4C-8FC89D811E7E}"/>
              </a:ext>
            </a:extLst>
          </p:cNvPr>
          <p:cNvSpPr>
            <a:spLocks noGrp="1"/>
          </p:cNvSpPr>
          <p:nvPr>
            <p:ph type="title"/>
          </p:nvPr>
        </p:nvSpPr>
        <p:spPr/>
        <p:txBody>
          <a:bodyPr/>
          <a:lstStyle/>
          <a:p>
            <a:r>
              <a:rPr lang="en-US" dirty="0"/>
              <a:t>Rapid-fsk: type of summer child care by race/ethnicity</a:t>
            </a:r>
          </a:p>
        </p:txBody>
      </p:sp>
      <p:pic>
        <p:nvPicPr>
          <p:cNvPr id="6" name="Picture 5">
            <a:extLst>
              <a:ext uri="{FF2B5EF4-FFF2-40B4-BE49-F238E27FC236}">
                <a16:creationId xmlns:a16="http://schemas.microsoft.com/office/drawing/2014/main" id="{2757CA53-0D96-0994-FD70-DD077BC09BA7}"/>
              </a:ext>
            </a:extLst>
          </p:cNvPr>
          <p:cNvPicPr>
            <a:picLocks noChangeAspect="1"/>
          </p:cNvPicPr>
          <p:nvPr/>
        </p:nvPicPr>
        <p:blipFill>
          <a:blip r:embed="rId2"/>
          <a:stretch>
            <a:fillRect/>
          </a:stretch>
        </p:blipFill>
        <p:spPr>
          <a:xfrm>
            <a:off x="1174280" y="1701828"/>
            <a:ext cx="13907440" cy="6756344"/>
          </a:xfrm>
          <a:prstGeom prst="rect">
            <a:avLst/>
          </a:prstGeom>
        </p:spPr>
      </p:pic>
    </p:spTree>
    <p:extLst>
      <p:ext uri="{BB962C8B-B14F-4D97-AF65-F5344CB8AC3E}">
        <p14:creationId xmlns:p14="http://schemas.microsoft.com/office/powerpoint/2010/main" val="1689641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84230-8FEA-A267-6B39-0627A7167CC5}"/>
              </a:ext>
            </a:extLst>
          </p:cNvPr>
          <p:cNvSpPr>
            <a:spLocks noGrp="1"/>
          </p:cNvSpPr>
          <p:nvPr>
            <p:ph type="title"/>
          </p:nvPr>
        </p:nvSpPr>
        <p:spPr>
          <a:xfrm>
            <a:off x="738632" y="660400"/>
            <a:ext cx="14757400" cy="581698"/>
          </a:xfrm>
        </p:spPr>
        <p:txBody>
          <a:bodyPr/>
          <a:lstStyle/>
          <a:p>
            <a:r>
              <a:rPr lang="en-US" dirty="0"/>
              <a:t>RAPID-Fsk current Participant Demographics (n = 1,822) </a:t>
            </a:r>
          </a:p>
        </p:txBody>
      </p:sp>
      <p:sp>
        <p:nvSpPr>
          <p:cNvPr id="3" name="Text Placeholder 8">
            <a:extLst>
              <a:ext uri="{FF2B5EF4-FFF2-40B4-BE49-F238E27FC236}">
                <a16:creationId xmlns:a16="http://schemas.microsoft.com/office/drawing/2014/main" id="{517A136C-B495-3BCC-A53A-A506EE5A0C7B}"/>
              </a:ext>
            </a:extLst>
          </p:cNvPr>
          <p:cNvSpPr txBox="1">
            <a:spLocks/>
          </p:cNvSpPr>
          <p:nvPr/>
        </p:nvSpPr>
        <p:spPr>
          <a:xfrm>
            <a:off x="738632" y="1727200"/>
            <a:ext cx="8269478" cy="3657600"/>
          </a:xfr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800" b="1" dirty="0"/>
              <a:t>Race/Ethnicity</a:t>
            </a:r>
          </a:p>
          <a:p>
            <a:pPr marL="457200" indent="-457200">
              <a:buFont typeface="Arial" panose="020B0604020202020204" pitchFamily="34" charset="0"/>
              <a:buChar char="•"/>
            </a:pPr>
            <a:r>
              <a:rPr lang="en-US" sz="2800" dirty="0"/>
              <a:t>5.62% American Indian/Alaska Native (n = 101)</a:t>
            </a:r>
          </a:p>
          <a:p>
            <a:pPr marL="457200" indent="-457200">
              <a:buFont typeface="Arial" panose="020B0604020202020204" pitchFamily="34" charset="0"/>
              <a:buChar char="•"/>
            </a:pPr>
            <a:r>
              <a:rPr lang="en-US" sz="2800" dirty="0"/>
              <a:t>4.95% Asian (n = 89)</a:t>
            </a:r>
          </a:p>
          <a:p>
            <a:pPr marL="457200" indent="-457200">
              <a:buFont typeface="Arial" panose="020B0604020202020204" pitchFamily="34" charset="0"/>
              <a:buChar char="•"/>
            </a:pPr>
            <a:r>
              <a:rPr lang="en-US" sz="2800" dirty="0"/>
              <a:t>14.91% Black (n = 268)</a:t>
            </a:r>
          </a:p>
          <a:p>
            <a:pPr marL="457200" indent="-457200">
              <a:buFont typeface="Arial" panose="020B0604020202020204" pitchFamily="34" charset="0"/>
              <a:buChar char="•"/>
            </a:pPr>
            <a:r>
              <a:rPr lang="en-US" sz="2800" dirty="0"/>
              <a:t>11.63% Hispanic/Latinx (n = 209)</a:t>
            </a:r>
          </a:p>
          <a:p>
            <a:pPr marL="457200" indent="-457200">
              <a:buFont typeface="Arial" panose="020B0604020202020204" pitchFamily="34" charset="0"/>
              <a:buChar char="•"/>
            </a:pPr>
            <a:r>
              <a:rPr lang="en-US" sz="2800" dirty="0"/>
              <a:t>5.12% Native Hawaiian/Pacific Islander (n = 92)</a:t>
            </a:r>
          </a:p>
          <a:p>
            <a:pPr marL="457200" indent="-457200">
              <a:buFont typeface="Arial" panose="020B0604020202020204" pitchFamily="34" charset="0"/>
              <a:buChar char="•"/>
            </a:pPr>
            <a:r>
              <a:rPr lang="en-US" sz="2800" dirty="0"/>
              <a:t>56.93%% White (n = 1,023)</a:t>
            </a:r>
          </a:p>
          <a:p>
            <a:pPr marL="457200" indent="-457200">
              <a:buFont typeface="Arial" panose="020B0604020202020204" pitchFamily="34" charset="0"/>
              <a:buChar char="•"/>
            </a:pPr>
            <a:r>
              <a:rPr lang="en-US" sz="2800" dirty="0"/>
              <a:t>0.11% Other Races (n = 2)</a:t>
            </a:r>
          </a:p>
          <a:p>
            <a:pPr marL="457200" indent="-457200">
              <a:buFont typeface="Arial" panose="020B0604020202020204" pitchFamily="34" charset="0"/>
              <a:buChar char="•"/>
            </a:pPr>
            <a:endParaRPr lang="en-US" sz="2800" dirty="0"/>
          </a:p>
          <a:p>
            <a:endParaRPr lang="en-US" sz="2600" b="1" dirty="0">
              <a:cs typeface="Calibri"/>
            </a:endParaRPr>
          </a:p>
        </p:txBody>
      </p:sp>
      <p:sp>
        <p:nvSpPr>
          <p:cNvPr id="5" name="Text Placeholder 8">
            <a:extLst>
              <a:ext uri="{FF2B5EF4-FFF2-40B4-BE49-F238E27FC236}">
                <a16:creationId xmlns:a16="http://schemas.microsoft.com/office/drawing/2014/main" id="{ABC262E5-D59F-EB5C-7A13-F1C2C9644DB4}"/>
              </a:ext>
            </a:extLst>
          </p:cNvPr>
          <p:cNvSpPr txBox="1">
            <a:spLocks/>
          </p:cNvSpPr>
          <p:nvPr/>
        </p:nvSpPr>
        <p:spPr>
          <a:xfrm>
            <a:off x="738632" y="5384800"/>
            <a:ext cx="8269478" cy="1828800"/>
          </a:xfr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800" b="1" dirty="0"/>
              <a:t>Income Levels</a:t>
            </a:r>
          </a:p>
          <a:p>
            <a:pPr marL="457200" indent="-457200">
              <a:buFont typeface="Arial" panose="020B0604020202020204" pitchFamily="34" charset="0"/>
              <a:buChar char="•"/>
            </a:pPr>
            <a:r>
              <a:rPr lang="en-US" sz="2800" dirty="0"/>
              <a:t>35.06% below 200% FPL</a:t>
            </a:r>
          </a:p>
          <a:p>
            <a:pPr marL="457200" indent="-457200">
              <a:buFont typeface="Arial" panose="020B0604020202020204" pitchFamily="34" charset="0"/>
              <a:buChar char="•"/>
            </a:pPr>
            <a:r>
              <a:rPr lang="en-US" sz="2800" dirty="0"/>
              <a:t>58.11% between 200% - 400% FPL</a:t>
            </a:r>
          </a:p>
          <a:p>
            <a:pPr marL="457200" indent="-457200">
              <a:buFont typeface="Arial" panose="020B0604020202020204" pitchFamily="34" charset="0"/>
              <a:buChar char="•"/>
            </a:pPr>
            <a:r>
              <a:rPr lang="en-US" sz="2800" dirty="0"/>
              <a:t>6.82% above 400% FPL</a:t>
            </a:r>
          </a:p>
          <a:p>
            <a:endParaRPr lang="en-US" sz="2600" b="1" dirty="0">
              <a:cs typeface="Calibri"/>
            </a:endParaRPr>
          </a:p>
        </p:txBody>
      </p:sp>
      <p:sp>
        <p:nvSpPr>
          <p:cNvPr id="6" name="Text Placeholder 8">
            <a:extLst>
              <a:ext uri="{FF2B5EF4-FFF2-40B4-BE49-F238E27FC236}">
                <a16:creationId xmlns:a16="http://schemas.microsoft.com/office/drawing/2014/main" id="{A5272E67-6C08-5C84-CAB5-ADAB0D938089}"/>
              </a:ext>
            </a:extLst>
          </p:cNvPr>
          <p:cNvSpPr txBox="1">
            <a:spLocks/>
          </p:cNvSpPr>
          <p:nvPr/>
        </p:nvSpPr>
        <p:spPr>
          <a:xfrm>
            <a:off x="738632" y="7366000"/>
            <a:ext cx="8269478" cy="1828800"/>
          </a:xfr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800" b="1" dirty="0"/>
              <a:t>Material Hardship Status</a:t>
            </a:r>
            <a:endParaRPr lang="en-US" sz="2800" dirty="0"/>
          </a:p>
          <a:p>
            <a:pPr marL="457200" indent="-457200">
              <a:buFont typeface="Arial" panose="020B0604020202020204" pitchFamily="34" charset="0"/>
              <a:buChar char="•"/>
            </a:pPr>
            <a:r>
              <a:rPr lang="en-US" sz="2800" dirty="0"/>
              <a:t>70.81% with hardship</a:t>
            </a:r>
          </a:p>
          <a:p>
            <a:pPr marL="457200" indent="-457200">
              <a:buFont typeface="Arial" panose="020B0604020202020204" pitchFamily="34" charset="0"/>
              <a:buChar char="•"/>
            </a:pPr>
            <a:r>
              <a:rPr lang="en-US" sz="2800" dirty="0"/>
              <a:t>29.19% no hardship</a:t>
            </a:r>
          </a:p>
          <a:p>
            <a:endParaRPr lang="en-US" sz="2600" b="1" dirty="0">
              <a:cs typeface="Calibri"/>
            </a:endParaRPr>
          </a:p>
        </p:txBody>
      </p:sp>
      <p:sp>
        <p:nvSpPr>
          <p:cNvPr id="7" name="Text Placeholder 8">
            <a:extLst>
              <a:ext uri="{FF2B5EF4-FFF2-40B4-BE49-F238E27FC236}">
                <a16:creationId xmlns:a16="http://schemas.microsoft.com/office/drawing/2014/main" id="{E58FBBC6-DD41-3247-A45F-8CC477CDE172}"/>
              </a:ext>
            </a:extLst>
          </p:cNvPr>
          <p:cNvSpPr txBox="1">
            <a:spLocks/>
          </p:cNvSpPr>
          <p:nvPr/>
        </p:nvSpPr>
        <p:spPr>
          <a:xfrm>
            <a:off x="9008110" y="1727200"/>
            <a:ext cx="7247890" cy="1828800"/>
          </a:xfr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800" b="1" dirty="0"/>
              <a:t>Household Structure</a:t>
            </a:r>
            <a:endParaRPr lang="en-US" sz="2800" dirty="0"/>
          </a:p>
          <a:p>
            <a:pPr marL="457200" indent="-457200">
              <a:buFont typeface="Arial" panose="020B0604020202020204" pitchFamily="34" charset="0"/>
              <a:buChar char="•"/>
            </a:pPr>
            <a:r>
              <a:rPr lang="en-US" sz="2800" dirty="0"/>
              <a:t>7.61% single-parent households</a:t>
            </a:r>
          </a:p>
          <a:p>
            <a:pPr marL="457200" indent="-457200">
              <a:buFont typeface="Arial" panose="020B0604020202020204" pitchFamily="34" charset="0"/>
              <a:buChar char="•"/>
            </a:pPr>
            <a:r>
              <a:rPr lang="en-US" sz="2800" dirty="0"/>
              <a:t>8.48% households of children with disabilities</a:t>
            </a:r>
          </a:p>
          <a:p>
            <a:endParaRPr lang="en-US" sz="2600" b="1" dirty="0">
              <a:cs typeface="Calibri"/>
            </a:endParaRPr>
          </a:p>
        </p:txBody>
      </p:sp>
      <p:sp>
        <p:nvSpPr>
          <p:cNvPr id="8" name="Text Placeholder 8">
            <a:extLst>
              <a:ext uri="{FF2B5EF4-FFF2-40B4-BE49-F238E27FC236}">
                <a16:creationId xmlns:a16="http://schemas.microsoft.com/office/drawing/2014/main" id="{1531A803-D2AC-BE43-CAD5-89172575F9B3}"/>
              </a:ext>
            </a:extLst>
          </p:cNvPr>
          <p:cNvSpPr txBox="1">
            <a:spLocks/>
          </p:cNvSpPr>
          <p:nvPr/>
        </p:nvSpPr>
        <p:spPr>
          <a:xfrm>
            <a:off x="9008110" y="3759200"/>
            <a:ext cx="7247890" cy="3225800"/>
          </a:xfr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800" b="1" dirty="0"/>
              <a:t>Community Types</a:t>
            </a:r>
            <a:endParaRPr lang="en-US" sz="2800" dirty="0"/>
          </a:p>
          <a:p>
            <a:pPr marL="457200" indent="-457200">
              <a:buFont typeface="Arial" panose="020B0604020202020204" pitchFamily="34" charset="0"/>
              <a:buChar char="•"/>
            </a:pPr>
            <a:r>
              <a:rPr lang="en-US" sz="2800" dirty="0"/>
              <a:t>55.98% Grand Rapids/Wyoming/Kentwood</a:t>
            </a:r>
          </a:p>
          <a:p>
            <a:pPr marL="457200" indent="-457200">
              <a:buFont typeface="Arial" panose="020B0604020202020204" pitchFamily="34" charset="0"/>
              <a:buChar char="•"/>
            </a:pPr>
            <a:r>
              <a:rPr lang="en-US" sz="2800" dirty="0"/>
              <a:t>4.33% Southeast Kent County</a:t>
            </a:r>
          </a:p>
          <a:p>
            <a:pPr marL="457200" indent="-457200">
              <a:buFont typeface="Arial" panose="020B0604020202020204" pitchFamily="34" charset="0"/>
              <a:buChar char="•"/>
            </a:pPr>
            <a:r>
              <a:rPr lang="en-US" sz="2800" dirty="0"/>
              <a:t>23.73% Northern Kent County</a:t>
            </a:r>
          </a:p>
          <a:p>
            <a:pPr marL="457200" indent="-457200">
              <a:buFont typeface="Arial" panose="020B0604020202020204" pitchFamily="34" charset="0"/>
              <a:buChar char="•"/>
            </a:pPr>
            <a:r>
              <a:rPr lang="en-US" sz="2800" dirty="0"/>
              <a:t>5.22% Southwest Kent County</a:t>
            </a:r>
          </a:p>
          <a:p>
            <a:pPr marL="457200" indent="-457200">
              <a:buFont typeface="Arial" panose="020B0604020202020204" pitchFamily="34" charset="0"/>
              <a:buChar char="•"/>
            </a:pPr>
            <a:r>
              <a:rPr lang="en-US" sz="2800" dirty="0"/>
              <a:t>10.75% Suburbs</a:t>
            </a:r>
          </a:p>
          <a:p>
            <a:endParaRPr lang="en-US" sz="2600" b="1" dirty="0">
              <a:cs typeface="Calibri"/>
            </a:endParaRPr>
          </a:p>
        </p:txBody>
      </p:sp>
    </p:spTree>
    <p:extLst>
      <p:ext uri="{BB962C8B-B14F-4D97-AF65-F5344CB8AC3E}">
        <p14:creationId xmlns:p14="http://schemas.microsoft.com/office/powerpoint/2010/main" val="1597992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3BBD-425E-A9B7-DE73-F811FF0C7599}"/>
              </a:ext>
            </a:extLst>
          </p:cNvPr>
          <p:cNvSpPr>
            <a:spLocks noGrp="1"/>
          </p:cNvSpPr>
          <p:nvPr>
            <p:ph type="title"/>
          </p:nvPr>
        </p:nvSpPr>
        <p:spPr>
          <a:xfrm>
            <a:off x="737616" y="660400"/>
            <a:ext cx="14780768" cy="1163395"/>
          </a:xfrm>
        </p:spPr>
        <p:txBody>
          <a:bodyPr/>
          <a:lstStyle/>
          <a:p>
            <a:r>
              <a:rPr lang="en-US" dirty="0"/>
              <a:t>Rapid-</a:t>
            </a:r>
            <a:r>
              <a:rPr lang="en-US" dirty="0" err="1"/>
              <a:t>fsk</a:t>
            </a:r>
            <a:r>
              <a:rPr lang="en-US" dirty="0"/>
              <a:t>: type of summer child care by community types</a:t>
            </a:r>
          </a:p>
        </p:txBody>
      </p:sp>
      <p:pic>
        <p:nvPicPr>
          <p:cNvPr id="5" name="Picture 4">
            <a:extLst>
              <a:ext uri="{FF2B5EF4-FFF2-40B4-BE49-F238E27FC236}">
                <a16:creationId xmlns:a16="http://schemas.microsoft.com/office/drawing/2014/main" id="{FEB615EE-9897-8B54-71B2-7E0525006AFF}"/>
              </a:ext>
            </a:extLst>
          </p:cNvPr>
          <p:cNvPicPr>
            <a:picLocks noChangeAspect="1"/>
          </p:cNvPicPr>
          <p:nvPr/>
        </p:nvPicPr>
        <p:blipFill>
          <a:blip r:embed="rId2"/>
          <a:stretch>
            <a:fillRect/>
          </a:stretch>
        </p:blipFill>
        <p:spPr>
          <a:xfrm>
            <a:off x="1607335" y="1943032"/>
            <a:ext cx="13041330" cy="6273936"/>
          </a:xfrm>
          <a:prstGeom prst="rect">
            <a:avLst/>
          </a:prstGeom>
        </p:spPr>
      </p:pic>
    </p:spTree>
    <p:extLst>
      <p:ext uri="{BB962C8B-B14F-4D97-AF65-F5344CB8AC3E}">
        <p14:creationId xmlns:p14="http://schemas.microsoft.com/office/powerpoint/2010/main" val="3911204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54BDA-AEA9-8DB0-D22A-704500040FD1}"/>
              </a:ext>
            </a:extLst>
          </p:cNvPr>
          <p:cNvSpPr>
            <a:spLocks noGrp="1"/>
          </p:cNvSpPr>
          <p:nvPr>
            <p:ph type="title"/>
          </p:nvPr>
        </p:nvSpPr>
        <p:spPr/>
        <p:txBody>
          <a:bodyPr/>
          <a:lstStyle/>
          <a:p>
            <a:r>
              <a:rPr lang="en-US" dirty="0"/>
              <a:t>RAPID-FSK: location for ffn child care</a:t>
            </a:r>
          </a:p>
        </p:txBody>
      </p:sp>
      <p:pic>
        <p:nvPicPr>
          <p:cNvPr id="4" name="Picture 3">
            <a:extLst>
              <a:ext uri="{FF2B5EF4-FFF2-40B4-BE49-F238E27FC236}">
                <a16:creationId xmlns:a16="http://schemas.microsoft.com/office/drawing/2014/main" id="{ACB0555C-FC18-A55C-D6B2-3EA84B5C38C9}"/>
              </a:ext>
            </a:extLst>
          </p:cNvPr>
          <p:cNvPicPr>
            <a:picLocks noChangeAspect="1"/>
          </p:cNvPicPr>
          <p:nvPr/>
        </p:nvPicPr>
        <p:blipFill>
          <a:blip r:embed="rId2"/>
          <a:stretch>
            <a:fillRect/>
          </a:stretch>
        </p:blipFill>
        <p:spPr>
          <a:xfrm>
            <a:off x="1146612" y="1756981"/>
            <a:ext cx="13962776" cy="6646037"/>
          </a:xfrm>
          <a:prstGeom prst="rect">
            <a:avLst/>
          </a:prstGeom>
        </p:spPr>
      </p:pic>
      <p:sp>
        <p:nvSpPr>
          <p:cNvPr id="5" name="TextBox 4">
            <a:extLst>
              <a:ext uri="{FF2B5EF4-FFF2-40B4-BE49-F238E27FC236}">
                <a16:creationId xmlns:a16="http://schemas.microsoft.com/office/drawing/2014/main" id="{A8918BBD-B3D9-6B77-171A-72CB8352DE13}"/>
              </a:ext>
            </a:extLst>
          </p:cNvPr>
          <p:cNvSpPr txBox="1"/>
          <p:nvPr/>
        </p:nvSpPr>
        <p:spPr>
          <a:xfrm>
            <a:off x="1134928" y="8585200"/>
            <a:ext cx="13962776" cy="1415772"/>
          </a:xfrm>
          <a:prstGeom prst="rect">
            <a:avLst/>
          </a:prstGeom>
          <a:noFill/>
        </p:spPr>
        <p:txBody>
          <a:bodyPr wrap="square" rtlCol="0">
            <a:spAutoFit/>
          </a:bodyPr>
          <a:lstStyle/>
          <a:p>
            <a:r>
              <a:rPr lang="en-US" dirty="0"/>
              <a:t>Survey Question: Where do you expect your relatives, friends, or neighbors to provide care to your child? Select all that apply.</a:t>
            </a:r>
          </a:p>
          <a:p>
            <a:pPr marL="285750" indent="-285750">
              <a:buFont typeface="Arial" panose="020B0604020202020204" pitchFamily="34" charset="0"/>
              <a:buChar char="•"/>
            </a:pPr>
            <a:r>
              <a:rPr lang="en-US" sz="1600" dirty="0"/>
              <a:t>In my home</a:t>
            </a:r>
          </a:p>
          <a:p>
            <a:pPr marL="285750" indent="-285750">
              <a:buFont typeface="Arial" panose="020B0604020202020204" pitchFamily="34" charset="0"/>
              <a:buChar char="•"/>
            </a:pPr>
            <a:r>
              <a:rPr lang="en-US" sz="1600" dirty="0"/>
              <a:t>In their home</a:t>
            </a:r>
          </a:p>
          <a:p>
            <a:pPr marL="285750" indent="-285750">
              <a:buFont typeface="Arial" panose="020B0604020202020204" pitchFamily="34" charset="0"/>
              <a:buChar char="•"/>
            </a:pPr>
            <a:r>
              <a:rPr lang="en-US" sz="1600" dirty="0"/>
              <a:t>Another location</a:t>
            </a:r>
          </a:p>
          <a:p>
            <a:r>
              <a:rPr lang="en-US" dirty="0"/>
              <a:t>Note: Analysis only includes respondents who expect to use child care during the summer.</a:t>
            </a:r>
          </a:p>
        </p:txBody>
      </p:sp>
    </p:spTree>
    <p:extLst>
      <p:ext uri="{BB962C8B-B14F-4D97-AF65-F5344CB8AC3E}">
        <p14:creationId xmlns:p14="http://schemas.microsoft.com/office/powerpoint/2010/main" val="3951081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6234-A269-90F1-1F4C-8FC89D811E7E}"/>
              </a:ext>
            </a:extLst>
          </p:cNvPr>
          <p:cNvSpPr>
            <a:spLocks noGrp="1"/>
          </p:cNvSpPr>
          <p:nvPr>
            <p:ph type="title"/>
          </p:nvPr>
        </p:nvSpPr>
        <p:spPr>
          <a:xfrm>
            <a:off x="736600" y="660400"/>
            <a:ext cx="14759432" cy="646331"/>
          </a:xfrm>
        </p:spPr>
        <p:txBody>
          <a:bodyPr/>
          <a:lstStyle/>
          <a:p>
            <a:r>
              <a:rPr lang="en-US" dirty="0"/>
              <a:t>Rapid-fsk: location for ffn child care by race/ethnicity</a:t>
            </a:r>
          </a:p>
        </p:txBody>
      </p:sp>
      <p:pic>
        <p:nvPicPr>
          <p:cNvPr id="5" name="Picture 4">
            <a:extLst>
              <a:ext uri="{FF2B5EF4-FFF2-40B4-BE49-F238E27FC236}">
                <a16:creationId xmlns:a16="http://schemas.microsoft.com/office/drawing/2014/main" id="{7D42F24D-29FE-6D56-DA2E-35EB483826D5}"/>
              </a:ext>
            </a:extLst>
          </p:cNvPr>
          <p:cNvPicPr>
            <a:picLocks noChangeAspect="1"/>
          </p:cNvPicPr>
          <p:nvPr/>
        </p:nvPicPr>
        <p:blipFill>
          <a:blip r:embed="rId2"/>
          <a:stretch>
            <a:fillRect/>
          </a:stretch>
        </p:blipFill>
        <p:spPr>
          <a:xfrm>
            <a:off x="1314609" y="1825290"/>
            <a:ext cx="13626782" cy="6509419"/>
          </a:xfrm>
          <a:prstGeom prst="rect">
            <a:avLst/>
          </a:prstGeom>
        </p:spPr>
      </p:pic>
    </p:spTree>
    <p:extLst>
      <p:ext uri="{BB962C8B-B14F-4D97-AF65-F5344CB8AC3E}">
        <p14:creationId xmlns:p14="http://schemas.microsoft.com/office/powerpoint/2010/main" val="2601980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CA954-9344-71AC-D6CE-4C18DBF068B3}"/>
              </a:ext>
            </a:extLst>
          </p:cNvPr>
          <p:cNvSpPr>
            <a:spLocks noGrp="1"/>
          </p:cNvSpPr>
          <p:nvPr>
            <p:ph type="title"/>
          </p:nvPr>
        </p:nvSpPr>
        <p:spPr>
          <a:xfrm>
            <a:off x="622299" y="621619"/>
            <a:ext cx="15011400" cy="1292662"/>
          </a:xfrm>
        </p:spPr>
        <p:txBody>
          <a:bodyPr/>
          <a:lstStyle/>
          <a:p>
            <a:r>
              <a:rPr lang="en-US" dirty="0"/>
              <a:t>Rapid-</a:t>
            </a:r>
            <a:r>
              <a:rPr lang="en-US" dirty="0" err="1"/>
              <a:t>fsk</a:t>
            </a:r>
            <a:r>
              <a:rPr lang="en-US" dirty="0"/>
              <a:t>: location for </a:t>
            </a:r>
            <a:r>
              <a:rPr lang="en-US" dirty="0" err="1"/>
              <a:t>ffn</a:t>
            </a:r>
            <a:r>
              <a:rPr lang="en-US" dirty="0"/>
              <a:t> child care by community types</a:t>
            </a:r>
          </a:p>
        </p:txBody>
      </p:sp>
      <p:pic>
        <p:nvPicPr>
          <p:cNvPr id="5" name="Picture 4">
            <a:extLst>
              <a:ext uri="{FF2B5EF4-FFF2-40B4-BE49-F238E27FC236}">
                <a16:creationId xmlns:a16="http://schemas.microsoft.com/office/drawing/2014/main" id="{5C499443-8BEC-13A0-D9F0-A820951CE85A}"/>
              </a:ext>
            </a:extLst>
          </p:cNvPr>
          <p:cNvPicPr>
            <a:picLocks noChangeAspect="1"/>
          </p:cNvPicPr>
          <p:nvPr/>
        </p:nvPicPr>
        <p:blipFill>
          <a:blip r:embed="rId3"/>
          <a:stretch>
            <a:fillRect/>
          </a:stretch>
        </p:blipFill>
        <p:spPr>
          <a:xfrm>
            <a:off x="1449121" y="1878195"/>
            <a:ext cx="13357757" cy="6403609"/>
          </a:xfrm>
          <a:prstGeom prst="rect">
            <a:avLst/>
          </a:prstGeom>
        </p:spPr>
      </p:pic>
    </p:spTree>
    <p:extLst>
      <p:ext uri="{BB962C8B-B14F-4D97-AF65-F5344CB8AC3E}">
        <p14:creationId xmlns:p14="http://schemas.microsoft.com/office/powerpoint/2010/main" val="1694264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6234-A269-90F1-1F4C-8FC89D811E7E}"/>
              </a:ext>
            </a:extLst>
          </p:cNvPr>
          <p:cNvSpPr>
            <a:spLocks noGrp="1"/>
          </p:cNvSpPr>
          <p:nvPr>
            <p:ph type="title"/>
          </p:nvPr>
        </p:nvSpPr>
        <p:spPr/>
        <p:txBody>
          <a:bodyPr/>
          <a:lstStyle/>
          <a:p>
            <a:r>
              <a:rPr lang="en-US" dirty="0"/>
              <a:t>Rapid-fsk: child care not available</a:t>
            </a:r>
          </a:p>
        </p:txBody>
      </p:sp>
      <p:pic>
        <p:nvPicPr>
          <p:cNvPr id="9" name="Picture 8">
            <a:extLst>
              <a:ext uri="{FF2B5EF4-FFF2-40B4-BE49-F238E27FC236}">
                <a16:creationId xmlns:a16="http://schemas.microsoft.com/office/drawing/2014/main" id="{8679BF13-40D4-EA69-3B5E-74BD3A512F90}"/>
              </a:ext>
            </a:extLst>
          </p:cNvPr>
          <p:cNvPicPr>
            <a:picLocks noChangeAspect="1"/>
          </p:cNvPicPr>
          <p:nvPr/>
        </p:nvPicPr>
        <p:blipFill>
          <a:blip r:embed="rId2"/>
          <a:stretch>
            <a:fillRect/>
          </a:stretch>
        </p:blipFill>
        <p:spPr>
          <a:xfrm>
            <a:off x="2512527" y="3761502"/>
            <a:ext cx="11207578" cy="5486400"/>
          </a:xfrm>
          <a:prstGeom prst="rect">
            <a:avLst/>
          </a:prstGeom>
        </p:spPr>
      </p:pic>
      <p:sp>
        <p:nvSpPr>
          <p:cNvPr id="10" name="TextBox 9">
            <a:extLst>
              <a:ext uri="{FF2B5EF4-FFF2-40B4-BE49-F238E27FC236}">
                <a16:creationId xmlns:a16="http://schemas.microsoft.com/office/drawing/2014/main" id="{45043005-7BBA-D445-4EE9-5FDCA9C9F5E6}"/>
              </a:ext>
            </a:extLst>
          </p:cNvPr>
          <p:cNvSpPr txBox="1"/>
          <p:nvPr/>
        </p:nvSpPr>
        <p:spPr>
          <a:xfrm>
            <a:off x="1236363" y="1422400"/>
            <a:ext cx="13783274" cy="2339102"/>
          </a:xfrm>
          <a:prstGeom prst="rect">
            <a:avLst/>
          </a:prstGeom>
          <a:noFill/>
        </p:spPr>
        <p:txBody>
          <a:bodyPr wrap="square" rtlCol="0">
            <a:spAutoFit/>
          </a:bodyPr>
          <a:lstStyle/>
          <a:p>
            <a:r>
              <a:rPr lang="en-US" dirty="0"/>
              <a:t>Survey Question: When do you need child care that is currently not available? Select all that apply.</a:t>
            </a:r>
          </a:p>
          <a:p>
            <a:pPr marL="285750" indent="-285750">
              <a:buFont typeface="Arial" panose="020B0604020202020204" pitchFamily="34" charset="0"/>
              <a:buChar char="•"/>
            </a:pPr>
            <a:r>
              <a:rPr lang="en-US" sz="1600" dirty="0"/>
              <a:t>Full time</a:t>
            </a:r>
          </a:p>
          <a:p>
            <a:pPr marL="285750" indent="-285750">
              <a:buFont typeface="Arial" panose="020B0604020202020204" pitchFamily="34" charset="0"/>
              <a:buChar char="•"/>
            </a:pPr>
            <a:r>
              <a:rPr lang="en-US" sz="1600" dirty="0"/>
              <a:t>Half Day</a:t>
            </a:r>
          </a:p>
          <a:p>
            <a:pPr marL="285750" indent="-285750">
              <a:buFont typeface="Arial" panose="020B0604020202020204" pitchFamily="34" charset="0"/>
              <a:buChar char="•"/>
            </a:pPr>
            <a:r>
              <a:rPr lang="en-US" sz="1600" dirty="0"/>
              <a:t>After School/Evening Care</a:t>
            </a:r>
          </a:p>
          <a:p>
            <a:pPr marL="285750" indent="-285750">
              <a:buFont typeface="Arial" panose="020B0604020202020204" pitchFamily="34" charset="0"/>
              <a:buChar char="•"/>
            </a:pPr>
            <a:r>
              <a:rPr lang="en-US" sz="1600" dirty="0"/>
              <a:t>Over-night Care</a:t>
            </a:r>
          </a:p>
          <a:p>
            <a:pPr marL="285750" indent="-285750">
              <a:buFont typeface="Arial" panose="020B0604020202020204" pitchFamily="34" charset="0"/>
              <a:buChar char="•"/>
            </a:pPr>
            <a:r>
              <a:rPr lang="en-US" sz="1600" dirty="0"/>
              <a:t>Extended Care (+12 hours)</a:t>
            </a:r>
          </a:p>
          <a:p>
            <a:pPr marL="285750" indent="-285750">
              <a:buFont typeface="Arial" panose="020B0604020202020204" pitchFamily="34" charset="0"/>
              <a:buChar char="•"/>
            </a:pPr>
            <a:r>
              <a:rPr lang="en-US" sz="1600" dirty="0"/>
              <a:t>Drop-in or As-needed care</a:t>
            </a:r>
          </a:p>
          <a:p>
            <a:pPr marL="285750" indent="-285750">
              <a:buFont typeface="Arial" panose="020B0604020202020204" pitchFamily="34" charset="0"/>
              <a:buChar char="•"/>
            </a:pPr>
            <a:r>
              <a:rPr lang="en-US" sz="1600" dirty="0"/>
              <a:t>On one or more days of the weekend</a:t>
            </a:r>
          </a:p>
          <a:p>
            <a:pPr marL="285750" indent="-285750">
              <a:buFont typeface="Arial" panose="020B0604020202020204" pitchFamily="34" charset="0"/>
              <a:buChar char="•"/>
            </a:pPr>
            <a:r>
              <a:rPr lang="en-US" sz="1600" dirty="0"/>
              <a:t>Not listed</a:t>
            </a:r>
          </a:p>
        </p:txBody>
      </p:sp>
    </p:spTree>
    <p:extLst>
      <p:ext uri="{BB962C8B-B14F-4D97-AF65-F5344CB8AC3E}">
        <p14:creationId xmlns:p14="http://schemas.microsoft.com/office/powerpoint/2010/main" val="1563446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6234-A269-90F1-1F4C-8FC89D811E7E}"/>
              </a:ext>
            </a:extLst>
          </p:cNvPr>
          <p:cNvSpPr>
            <a:spLocks noGrp="1"/>
          </p:cNvSpPr>
          <p:nvPr>
            <p:ph type="title"/>
          </p:nvPr>
        </p:nvSpPr>
        <p:spPr/>
        <p:txBody>
          <a:bodyPr/>
          <a:lstStyle/>
          <a:p>
            <a:r>
              <a:rPr lang="en-US" dirty="0"/>
              <a:t>Rapid-fsk: child care not available by race/ethnicity</a:t>
            </a:r>
          </a:p>
        </p:txBody>
      </p:sp>
      <p:pic>
        <p:nvPicPr>
          <p:cNvPr id="9" name="Picture 8">
            <a:extLst>
              <a:ext uri="{FF2B5EF4-FFF2-40B4-BE49-F238E27FC236}">
                <a16:creationId xmlns:a16="http://schemas.microsoft.com/office/drawing/2014/main" id="{A6B848D2-F1F0-54A0-6942-54024F7537DA}"/>
              </a:ext>
            </a:extLst>
          </p:cNvPr>
          <p:cNvPicPr>
            <a:picLocks noChangeAspect="1"/>
          </p:cNvPicPr>
          <p:nvPr/>
        </p:nvPicPr>
        <p:blipFill>
          <a:blip r:embed="rId2"/>
          <a:stretch>
            <a:fillRect/>
          </a:stretch>
        </p:blipFill>
        <p:spPr>
          <a:xfrm>
            <a:off x="1150281" y="1755098"/>
            <a:ext cx="13955437" cy="6649803"/>
          </a:xfrm>
          <a:prstGeom prst="rect">
            <a:avLst/>
          </a:prstGeom>
        </p:spPr>
      </p:pic>
    </p:spTree>
    <p:extLst>
      <p:ext uri="{BB962C8B-B14F-4D97-AF65-F5344CB8AC3E}">
        <p14:creationId xmlns:p14="http://schemas.microsoft.com/office/powerpoint/2010/main" val="113659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2B206-10E1-5A37-1521-F21DBDEB9349}"/>
              </a:ext>
            </a:extLst>
          </p:cNvPr>
          <p:cNvSpPr>
            <a:spLocks noGrp="1"/>
          </p:cNvSpPr>
          <p:nvPr>
            <p:ph type="title"/>
          </p:nvPr>
        </p:nvSpPr>
        <p:spPr/>
        <p:txBody>
          <a:bodyPr/>
          <a:lstStyle/>
          <a:p>
            <a:r>
              <a:rPr lang="en-US" dirty="0"/>
              <a:t>Rapid-</a:t>
            </a:r>
            <a:r>
              <a:rPr lang="en-US" dirty="0" err="1"/>
              <a:t>fsk</a:t>
            </a:r>
            <a:r>
              <a:rPr lang="en-US" dirty="0"/>
              <a:t>: child care not available by community types</a:t>
            </a:r>
          </a:p>
        </p:txBody>
      </p:sp>
      <p:pic>
        <p:nvPicPr>
          <p:cNvPr id="7" name="Picture 6">
            <a:extLst>
              <a:ext uri="{FF2B5EF4-FFF2-40B4-BE49-F238E27FC236}">
                <a16:creationId xmlns:a16="http://schemas.microsoft.com/office/drawing/2014/main" id="{B1CDC395-38BF-469A-39ED-E15163310619}"/>
              </a:ext>
            </a:extLst>
          </p:cNvPr>
          <p:cNvPicPr>
            <a:picLocks noChangeAspect="1"/>
          </p:cNvPicPr>
          <p:nvPr/>
        </p:nvPicPr>
        <p:blipFill>
          <a:blip r:embed="rId2"/>
          <a:stretch>
            <a:fillRect/>
          </a:stretch>
        </p:blipFill>
        <p:spPr>
          <a:xfrm>
            <a:off x="1532820" y="1914887"/>
            <a:ext cx="13190360" cy="6330226"/>
          </a:xfrm>
          <a:prstGeom prst="rect">
            <a:avLst/>
          </a:prstGeom>
        </p:spPr>
      </p:pic>
    </p:spTree>
    <p:extLst>
      <p:ext uri="{BB962C8B-B14F-4D97-AF65-F5344CB8AC3E}">
        <p14:creationId xmlns:p14="http://schemas.microsoft.com/office/powerpoint/2010/main" val="282915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344DD-725C-89D5-D328-E0C31DA8A088}"/>
              </a:ext>
            </a:extLst>
          </p:cNvPr>
          <p:cNvSpPr>
            <a:spLocks noGrp="1"/>
          </p:cNvSpPr>
          <p:nvPr>
            <p:ph type="title"/>
          </p:nvPr>
        </p:nvSpPr>
        <p:spPr>
          <a:xfrm>
            <a:off x="822524" y="1834444"/>
            <a:ext cx="9337476" cy="6491111"/>
          </a:xfrm>
        </p:spPr>
        <p:txBody>
          <a:bodyPr vert="horz" lIns="91440" tIns="45720" rIns="91440" bIns="45720" rtlCol="0" anchor="ctr">
            <a:normAutofit/>
          </a:bodyPr>
          <a:lstStyle/>
          <a:p>
            <a:r>
              <a:rPr lang="en-US" sz="7200" kern="1200" cap="none" dirty="0">
                <a:solidFill>
                  <a:schemeClr val="tx1"/>
                </a:solidFill>
                <a:latin typeface="+mj-lt"/>
                <a:ea typeface="+mj-ea"/>
                <a:cs typeface="+mj-cs"/>
              </a:rPr>
              <a:t>3. </a:t>
            </a:r>
            <a:br>
              <a:rPr lang="en-US" sz="7200" kern="1200" cap="none" dirty="0">
                <a:solidFill>
                  <a:schemeClr val="tx1"/>
                </a:solidFill>
                <a:latin typeface="+mj-lt"/>
                <a:ea typeface="+mj-ea"/>
                <a:cs typeface="+mj-cs"/>
              </a:rPr>
            </a:br>
            <a:r>
              <a:rPr lang="en-US" sz="7200" kern="1200" cap="none" dirty="0">
                <a:solidFill>
                  <a:schemeClr val="tx1"/>
                </a:solidFill>
                <a:latin typeface="+mj-lt"/>
                <a:ea typeface="+mj-ea"/>
                <a:cs typeface="+mj-cs"/>
              </a:rPr>
              <a:t>Receive Information &amp; Participate in Programs (Service Module)</a:t>
            </a:r>
          </a:p>
        </p:txBody>
      </p:sp>
    </p:spTree>
    <p:extLst>
      <p:ext uri="{BB962C8B-B14F-4D97-AF65-F5344CB8AC3E}">
        <p14:creationId xmlns:p14="http://schemas.microsoft.com/office/powerpoint/2010/main" val="1559167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6234-A269-90F1-1F4C-8FC89D811E7E}"/>
              </a:ext>
            </a:extLst>
          </p:cNvPr>
          <p:cNvSpPr>
            <a:spLocks noGrp="1"/>
          </p:cNvSpPr>
          <p:nvPr>
            <p:ph type="title"/>
          </p:nvPr>
        </p:nvSpPr>
        <p:spPr>
          <a:xfrm>
            <a:off x="736600" y="647700"/>
            <a:ext cx="14759432" cy="1292662"/>
          </a:xfrm>
        </p:spPr>
        <p:txBody>
          <a:bodyPr/>
          <a:lstStyle/>
          <a:p>
            <a:r>
              <a:rPr lang="en-US" dirty="0"/>
              <a:t>Rapid-fsk: how finding out about services / programs / resources</a:t>
            </a:r>
          </a:p>
        </p:txBody>
      </p:sp>
      <p:pic>
        <p:nvPicPr>
          <p:cNvPr id="6" name="Picture 5">
            <a:extLst>
              <a:ext uri="{FF2B5EF4-FFF2-40B4-BE49-F238E27FC236}">
                <a16:creationId xmlns:a16="http://schemas.microsoft.com/office/drawing/2014/main" id="{1ABAA400-395B-DC17-66F0-9D19CE0CF37B}"/>
              </a:ext>
            </a:extLst>
          </p:cNvPr>
          <p:cNvPicPr>
            <a:picLocks noChangeAspect="1"/>
          </p:cNvPicPr>
          <p:nvPr/>
        </p:nvPicPr>
        <p:blipFill>
          <a:blip r:embed="rId2"/>
          <a:stretch>
            <a:fillRect/>
          </a:stretch>
        </p:blipFill>
        <p:spPr>
          <a:xfrm>
            <a:off x="2415806" y="1938412"/>
            <a:ext cx="11401019" cy="5656804"/>
          </a:xfrm>
          <a:prstGeom prst="rect">
            <a:avLst/>
          </a:prstGeom>
        </p:spPr>
      </p:pic>
      <p:sp>
        <p:nvSpPr>
          <p:cNvPr id="3" name="TextBox 2">
            <a:extLst>
              <a:ext uri="{FF2B5EF4-FFF2-40B4-BE49-F238E27FC236}">
                <a16:creationId xmlns:a16="http://schemas.microsoft.com/office/drawing/2014/main" id="{C797B64E-C3DE-0563-13FA-B1657FFF1471}"/>
              </a:ext>
            </a:extLst>
          </p:cNvPr>
          <p:cNvSpPr txBox="1"/>
          <p:nvPr/>
        </p:nvSpPr>
        <p:spPr>
          <a:xfrm>
            <a:off x="1485899" y="7595216"/>
            <a:ext cx="13260832" cy="2523768"/>
          </a:xfrm>
          <a:prstGeom prst="rect">
            <a:avLst/>
          </a:prstGeom>
          <a:noFill/>
        </p:spPr>
        <p:txBody>
          <a:bodyPr wrap="square" rtlCol="0">
            <a:spAutoFit/>
          </a:bodyPr>
          <a:lstStyle/>
          <a:p>
            <a:r>
              <a:rPr lang="en-US" dirty="0"/>
              <a:t>Survey Question: How do you find out about services, programs, and resources for families and children in Kent County? Select all that apply.</a:t>
            </a:r>
          </a:p>
          <a:p>
            <a:pPr marL="285750" indent="-285750">
              <a:buFont typeface="Arial" panose="020B0604020202020204" pitchFamily="34" charset="0"/>
              <a:buChar char="•"/>
            </a:pPr>
            <a:r>
              <a:rPr lang="en-US" sz="1400" dirty="0"/>
              <a:t>Posters or flyers</a:t>
            </a:r>
          </a:p>
          <a:p>
            <a:pPr marL="285750" indent="-285750">
              <a:buFont typeface="Arial" panose="020B0604020202020204" pitchFamily="34" charset="0"/>
              <a:buChar char="•"/>
            </a:pPr>
            <a:r>
              <a:rPr lang="en-US" sz="1400" dirty="0"/>
              <a:t>United Way 211</a:t>
            </a:r>
          </a:p>
          <a:p>
            <a:pPr marL="285750" indent="-285750">
              <a:buFont typeface="Arial" panose="020B0604020202020204" pitchFamily="34" charset="0"/>
              <a:buChar char="•"/>
            </a:pPr>
            <a:r>
              <a:rPr lang="en-US" sz="1400" dirty="0"/>
              <a:t>Community organizations</a:t>
            </a:r>
          </a:p>
          <a:p>
            <a:pPr marL="285750" indent="-285750">
              <a:buFont typeface="Arial" panose="020B0604020202020204" pitchFamily="34" charset="0"/>
              <a:buChar char="•"/>
            </a:pPr>
            <a:r>
              <a:rPr lang="en-US" sz="1400" dirty="0"/>
              <a:t>Friends/family/word of mouth</a:t>
            </a:r>
          </a:p>
          <a:p>
            <a:pPr marL="285750" indent="-285750">
              <a:buFont typeface="Arial" panose="020B0604020202020204" pitchFamily="34" charset="0"/>
              <a:buChar char="•"/>
            </a:pPr>
            <a:r>
              <a:rPr lang="en-US" sz="1400" dirty="0"/>
              <a:t>Faith-based organizations</a:t>
            </a:r>
          </a:p>
          <a:p>
            <a:pPr marL="285750" indent="-285750">
              <a:buFont typeface="Arial" panose="020B0604020202020204" pitchFamily="34" charset="0"/>
              <a:buChar char="•"/>
            </a:pPr>
            <a:r>
              <a:rPr lang="en-US" sz="1400" dirty="0"/>
              <a:t>Social media/web search</a:t>
            </a:r>
          </a:p>
          <a:p>
            <a:pPr marL="285750" indent="-285750">
              <a:buFont typeface="Arial" panose="020B0604020202020204" pitchFamily="34" charset="0"/>
              <a:buChar char="•"/>
            </a:pPr>
            <a:r>
              <a:rPr lang="en-US" sz="1400" dirty="0"/>
              <a:t>Doctor’s offices</a:t>
            </a:r>
          </a:p>
          <a:p>
            <a:pPr marL="285750" indent="-285750">
              <a:buFont typeface="Arial" panose="020B0604020202020204" pitchFamily="34" charset="0"/>
              <a:buChar char="•"/>
            </a:pPr>
            <a:r>
              <a:rPr lang="en-US" sz="1400" dirty="0"/>
              <a:t>Schools</a:t>
            </a:r>
          </a:p>
          <a:p>
            <a:pPr marL="285750" indent="-285750">
              <a:buFont typeface="Arial" panose="020B0604020202020204" pitchFamily="34" charset="0"/>
              <a:buChar char="•"/>
            </a:pPr>
            <a:r>
              <a:rPr lang="en-US" sz="1400" dirty="0"/>
              <a:t>TV/news</a:t>
            </a:r>
          </a:p>
          <a:p>
            <a:pPr marL="285750" indent="-285750">
              <a:buFont typeface="Arial" panose="020B0604020202020204" pitchFamily="34" charset="0"/>
              <a:buChar char="•"/>
            </a:pPr>
            <a:r>
              <a:rPr lang="en-US" sz="1400" dirty="0"/>
              <a:t>Not listed</a:t>
            </a:r>
          </a:p>
        </p:txBody>
      </p:sp>
    </p:spTree>
    <p:extLst>
      <p:ext uri="{BB962C8B-B14F-4D97-AF65-F5344CB8AC3E}">
        <p14:creationId xmlns:p14="http://schemas.microsoft.com/office/powerpoint/2010/main" val="1372593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4F404-CDD2-6185-9267-72E090490D4F}"/>
              </a:ext>
            </a:extLst>
          </p:cNvPr>
          <p:cNvSpPr>
            <a:spLocks noGrp="1"/>
          </p:cNvSpPr>
          <p:nvPr>
            <p:ph type="title"/>
          </p:nvPr>
        </p:nvSpPr>
        <p:spPr/>
        <p:txBody>
          <a:bodyPr/>
          <a:lstStyle/>
          <a:p>
            <a:r>
              <a:rPr lang="en-US" dirty="0"/>
              <a:t>Rapid-fsk: early learning programming programs</a:t>
            </a:r>
          </a:p>
        </p:txBody>
      </p:sp>
      <p:pic>
        <p:nvPicPr>
          <p:cNvPr id="7" name="Picture 6">
            <a:extLst>
              <a:ext uri="{FF2B5EF4-FFF2-40B4-BE49-F238E27FC236}">
                <a16:creationId xmlns:a16="http://schemas.microsoft.com/office/drawing/2014/main" id="{20CBED8D-35E3-A91E-152E-8E48BA9FB09E}"/>
              </a:ext>
            </a:extLst>
          </p:cNvPr>
          <p:cNvPicPr>
            <a:picLocks noChangeAspect="1"/>
          </p:cNvPicPr>
          <p:nvPr/>
        </p:nvPicPr>
        <p:blipFill>
          <a:blip r:embed="rId2"/>
          <a:stretch>
            <a:fillRect/>
          </a:stretch>
        </p:blipFill>
        <p:spPr>
          <a:xfrm>
            <a:off x="1286050" y="1689100"/>
            <a:ext cx="13683900" cy="6781800"/>
          </a:xfrm>
          <a:prstGeom prst="rect">
            <a:avLst/>
          </a:prstGeom>
        </p:spPr>
      </p:pic>
      <p:sp>
        <p:nvSpPr>
          <p:cNvPr id="3" name="TextBox 2">
            <a:extLst>
              <a:ext uri="{FF2B5EF4-FFF2-40B4-BE49-F238E27FC236}">
                <a16:creationId xmlns:a16="http://schemas.microsoft.com/office/drawing/2014/main" id="{ACC197B3-6542-9938-72BF-2AA22EF5F02D}"/>
              </a:ext>
            </a:extLst>
          </p:cNvPr>
          <p:cNvSpPr txBox="1"/>
          <p:nvPr/>
        </p:nvSpPr>
        <p:spPr>
          <a:xfrm>
            <a:off x="1182116" y="8585200"/>
            <a:ext cx="13868400" cy="1446550"/>
          </a:xfrm>
          <a:prstGeom prst="rect">
            <a:avLst/>
          </a:prstGeom>
          <a:noFill/>
        </p:spPr>
        <p:txBody>
          <a:bodyPr wrap="square" rtlCol="0">
            <a:spAutoFit/>
          </a:bodyPr>
          <a:lstStyle/>
          <a:p>
            <a:r>
              <a:rPr lang="en-US" dirty="0"/>
              <a:t>Survey Question: Have you or your family received information on any of the following Early Learning Programming programs? Select all that apply.</a:t>
            </a:r>
          </a:p>
          <a:p>
            <a:pPr marL="285750" indent="-285750">
              <a:buFont typeface="Arial" panose="020B0604020202020204" pitchFamily="34" charset="0"/>
              <a:buChar char="•"/>
            </a:pPr>
            <a:r>
              <a:rPr lang="en-US" sz="1400" dirty="0"/>
              <a:t>A play group</a:t>
            </a:r>
          </a:p>
          <a:p>
            <a:pPr marL="285750" indent="-285750">
              <a:buFont typeface="Arial" panose="020B0604020202020204" pitchFamily="34" charset="0"/>
              <a:buChar char="•"/>
            </a:pPr>
            <a:r>
              <a:rPr lang="en-US" sz="1400" dirty="0"/>
              <a:t>Childcare services</a:t>
            </a:r>
          </a:p>
          <a:p>
            <a:pPr marL="285750" indent="-285750">
              <a:buFont typeface="Arial" panose="020B0604020202020204" pitchFamily="34" charset="0"/>
              <a:buChar char="•"/>
            </a:pPr>
            <a:r>
              <a:rPr lang="en-US" sz="1400" dirty="0"/>
              <a:t>Special Education</a:t>
            </a:r>
          </a:p>
          <a:p>
            <a:pPr marL="285750" indent="-285750">
              <a:buFont typeface="Arial" panose="020B0604020202020204" pitchFamily="34" charset="0"/>
              <a:buChar char="•"/>
            </a:pPr>
            <a:r>
              <a:rPr lang="en-US" sz="1400" dirty="0"/>
              <a:t>Preschool options</a:t>
            </a:r>
          </a:p>
          <a:p>
            <a:pPr marL="285750" indent="-285750">
              <a:buFont typeface="Arial" panose="020B0604020202020204" pitchFamily="34" charset="0"/>
              <a:buChar char="•"/>
            </a:pPr>
            <a:r>
              <a:rPr lang="en-US" sz="1400" dirty="0"/>
              <a:t>None of the above</a:t>
            </a:r>
          </a:p>
        </p:txBody>
      </p:sp>
    </p:spTree>
    <p:extLst>
      <p:ext uri="{BB962C8B-B14F-4D97-AF65-F5344CB8AC3E}">
        <p14:creationId xmlns:p14="http://schemas.microsoft.com/office/powerpoint/2010/main" val="1417133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0699C-F350-0EE6-87F4-489E10C87028}"/>
              </a:ext>
            </a:extLst>
          </p:cNvPr>
          <p:cNvSpPr>
            <a:spLocks noGrp="1"/>
          </p:cNvSpPr>
          <p:nvPr>
            <p:ph type="title"/>
          </p:nvPr>
        </p:nvSpPr>
        <p:spPr/>
        <p:txBody>
          <a:bodyPr/>
          <a:lstStyle/>
          <a:p>
            <a:r>
              <a:rPr lang="en-US" dirty="0"/>
              <a:t>overview</a:t>
            </a:r>
          </a:p>
        </p:txBody>
      </p:sp>
      <p:sp>
        <p:nvSpPr>
          <p:cNvPr id="4" name="Text Placeholder 3">
            <a:extLst>
              <a:ext uri="{FF2B5EF4-FFF2-40B4-BE49-F238E27FC236}">
                <a16:creationId xmlns:a16="http://schemas.microsoft.com/office/drawing/2014/main" id="{8477268D-4D0C-58D9-C314-48B3515FF1DC}"/>
              </a:ext>
            </a:extLst>
          </p:cNvPr>
          <p:cNvSpPr>
            <a:spLocks noGrp="1"/>
          </p:cNvSpPr>
          <p:nvPr>
            <p:ph type="body" sz="quarter" idx="12"/>
          </p:nvPr>
        </p:nvSpPr>
        <p:spPr/>
        <p:txBody>
          <a:bodyPr>
            <a:normAutofit/>
          </a:bodyPr>
          <a:lstStyle/>
          <a:p>
            <a:pPr marL="457200" indent="-457200">
              <a:buFont typeface="Arial" panose="020B0604020202020204" pitchFamily="34" charset="0"/>
              <a:buChar char="•"/>
            </a:pPr>
            <a:r>
              <a:rPr lang="en-US" dirty="0"/>
              <a:t>Notable Findings</a:t>
            </a:r>
          </a:p>
          <a:p>
            <a:pPr marL="1143000" lvl="1" indent="-457200"/>
            <a:r>
              <a:rPr lang="en-US" dirty="0">
                <a:latin typeface="+mj-lt"/>
                <a:ea typeface="+mj-ea"/>
                <a:cs typeface="+mj-cs"/>
              </a:rPr>
              <a:t>Persistent High Level of Material Hardship</a:t>
            </a:r>
          </a:p>
          <a:p>
            <a:pPr marL="1143000" lvl="1" indent="-457200"/>
            <a:r>
              <a:rPr lang="en-US" dirty="0">
                <a:latin typeface="+mj-lt"/>
                <a:ea typeface="+mj-ea"/>
                <a:cs typeface="+mj-cs"/>
              </a:rPr>
              <a:t>Child Behavioral Problems</a:t>
            </a:r>
          </a:p>
          <a:p>
            <a:pPr marL="1143000" lvl="1" indent="-457200"/>
            <a:r>
              <a:rPr lang="en-US" dirty="0">
                <a:latin typeface="+mj-lt"/>
                <a:ea typeface="+mj-ea"/>
                <a:cs typeface="+mj-cs"/>
              </a:rPr>
              <a:t>Increased Concerns About Children</a:t>
            </a:r>
          </a:p>
          <a:p>
            <a:pPr marL="1143000" lvl="1" indent="-457200"/>
            <a:r>
              <a:rPr lang="en-US" dirty="0">
                <a:latin typeface="+mj-lt"/>
                <a:ea typeface="+mj-ea"/>
                <a:cs typeface="+mj-cs"/>
              </a:rPr>
              <a:t>Quotes from Parents</a:t>
            </a:r>
          </a:p>
          <a:p>
            <a:pPr marL="457200" indent="-457200">
              <a:buFont typeface="Arial" panose="020B0604020202020204" pitchFamily="34" charset="0"/>
              <a:buChar char="•"/>
            </a:pPr>
            <a:r>
              <a:rPr lang="en-US" dirty="0"/>
              <a:t>Special Focuses</a:t>
            </a:r>
          </a:p>
          <a:p>
            <a:pPr marL="1143000" lvl="1" indent="-457200"/>
            <a:r>
              <a:rPr lang="en-US" dirty="0"/>
              <a:t>Inflation</a:t>
            </a:r>
          </a:p>
          <a:p>
            <a:pPr marL="1143000" lvl="1" indent="-457200"/>
            <a:r>
              <a:rPr lang="en-US" dirty="0"/>
              <a:t>Summer Child Care</a:t>
            </a:r>
          </a:p>
          <a:p>
            <a:pPr marL="1143000" lvl="1" indent="-457200"/>
            <a:r>
              <a:rPr lang="en-US" sz="2400" kern="1200" cap="none" dirty="0">
                <a:solidFill>
                  <a:schemeClr val="tx1"/>
                </a:solidFill>
                <a:latin typeface="+mj-lt"/>
                <a:ea typeface="+mj-ea"/>
                <a:cs typeface="+mj-cs"/>
              </a:rPr>
              <a:t>Receive Information &amp; Participate in Programs (Service Module) </a:t>
            </a:r>
          </a:p>
          <a:p>
            <a:pPr marL="1143000" lvl="1" indent="-457200"/>
            <a:endParaRPr lang="en-US" sz="2400" kern="1200" cap="none" dirty="0">
              <a:solidFill>
                <a:schemeClr val="tx1"/>
              </a:solidFill>
              <a:latin typeface="+mj-lt"/>
              <a:ea typeface="+mj-ea"/>
              <a:cs typeface="+mj-cs"/>
            </a:endParaRPr>
          </a:p>
          <a:p>
            <a:pPr marL="1143000" lvl="1" indent="-457200"/>
            <a:endParaRPr lang="en-US" dirty="0"/>
          </a:p>
        </p:txBody>
      </p:sp>
    </p:spTree>
    <p:extLst>
      <p:ext uri="{BB962C8B-B14F-4D97-AF65-F5344CB8AC3E}">
        <p14:creationId xmlns:p14="http://schemas.microsoft.com/office/powerpoint/2010/main" val="4060083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6234-A269-90F1-1F4C-8FC89D811E7E}"/>
              </a:ext>
            </a:extLst>
          </p:cNvPr>
          <p:cNvSpPr>
            <a:spLocks noGrp="1"/>
          </p:cNvSpPr>
          <p:nvPr>
            <p:ph type="title"/>
          </p:nvPr>
        </p:nvSpPr>
        <p:spPr/>
        <p:txBody>
          <a:bodyPr/>
          <a:lstStyle/>
          <a:p>
            <a:r>
              <a:rPr lang="en-US" dirty="0"/>
              <a:t>Rapid-fsk: early learning programming programs</a:t>
            </a:r>
          </a:p>
        </p:txBody>
      </p:sp>
      <p:pic>
        <p:nvPicPr>
          <p:cNvPr id="6" name="Picture 5">
            <a:extLst>
              <a:ext uri="{FF2B5EF4-FFF2-40B4-BE49-F238E27FC236}">
                <a16:creationId xmlns:a16="http://schemas.microsoft.com/office/drawing/2014/main" id="{170241E8-45E2-C418-6BAE-307DD60F0F11}"/>
              </a:ext>
            </a:extLst>
          </p:cNvPr>
          <p:cNvPicPr>
            <a:picLocks noChangeAspect="1"/>
          </p:cNvPicPr>
          <p:nvPr/>
        </p:nvPicPr>
        <p:blipFill>
          <a:blip r:embed="rId2"/>
          <a:stretch>
            <a:fillRect/>
          </a:stretch>
        </p:blipFill>
        <p:spPr>
          <a:xfrm>
            <a:off x="1102560" y="1612900"/>
            <a:ext cx="14050879" cy="6934200"/>
          </a:xfrm>
          <a:prstGeom prst="rect">
            <a:avLst/>
          </a:prstGeom>
        </p:spPr>
      </p:pic>
      <p:sp>
        <p:nvSpPr>
          <p:cNvPr id="3" name="TextBox 2">
            <a:extLst>
              <a:ext uri="{FF2B5EF4-FFF2-40B4-BE49-F238E27FC236}">
                <a16:creationId xmlns:a16="http://schemas.microsoft.com/office/drawing/2014/main" id="{A4D232C0-F397-1FEA-2724-966E23FC5BDC}"/>
              </a:ext>
            </a:extLst>
          </p:cNvPr>
          <p:cNvSpPr txBox="1"/>
          <p:nvPr/>
        </p:nvSpPr>
        <p:spPr>
          <a:xfrm>
            <a:off x="1182116" y="8585200"/>
            <a:ext cx="13868400" cy="1446550"/>
          </a:xfrm>
          <a:prstGeom prst="rect">
            <a:avLst/>
          </a:prstGeom>
          <a:noFill/>
        </p:spPr>
        <p:txBody>
          <a:bodyPr wrap="square" rtlCol="0">
            <a:spAutoFit/>
          </a:bodyPr>
          <a:lstStyle/>
          <a:p>
            <a:r>
              <a:rPr lang="en-US" dirty="0"/>
              <a:t>Survey Question: Have you or your family participated in any of the following Early Learning Programming programs? Select all that apply.</a:t>
            </a:r>
          </a:p>
          <a:p>
            <a:pPr marL="285750" indent="-285750">
              <a:buFont typeface="Arial" panose="020B0604020202020204" pitchFamily="34" charset="0"/>
              <a:buChar char="•"/>
            </a:pPr>
            <a:r>
              <a:rPr lang="en-US" sz="1400" dirty="0"/>
              <a:t>A play group</a:t>
            </a:r>
          </a:p>
          <a:p>
            <a:pPr marL="285750" indent="-285750">
              <a:buFont typeface="Arial" panose="020B0604020202020204" pitchFamily="34" charset="0"/>
              <a:buChar char="•"/>
            </a:pPr>
            <a:r>
              <a:rPr lang="en-US" sz="1400" dirty="0"/>
              <a:t>Childcare services</a:t>
            </a:r>
          </a:p>
          <a:p>
            <a:pPr marL="285750" indent="-285750">
              <a:buFont typeface="Arial" panose="020B0604020202020204" pitchFamily="34" charset="0"/>
              <a:buChar char="•"/>
            </a:pPr>
            <a:r>
              <a:rPr lang="en-US" sz="1400" dirty="0"/>
              <a:t>Special Education</a:t>
            </a:r>
          </a:p>
          <a:p>
            <a:pPr marL="285750" indent="-285750">
              <a:buFont typeface="Arial" panose="020B0604020202020204" pitchFamily="34" charset="0"/>
              <a:buChar char="•"/>
            </a:pPr>
            <a:r>
              <a:rPr lang="en-US" sz="1400" dirty="0"/>
              <a:t>Preschool options</a:t>
            </a:r>
          </a:p>
          <a:p>
            <a:pPr marL="285750" indent="-285750">
              <a:buFont typeface="Arial" panose="020B0604020202020204" pitchFamily="34" charset="0"/>
              <a:buChar char="•"/>
            </a:pPr>
            <a:r>
              <a:rPr lang="en-US" sz="1400" dirty="0"/>
              <a:t>None of the above</a:t>
            </a:r>
          </a:p>
        </p:txBody>
      </p:sp>
    </p:spTree>
    <p:extLst>
      <p:ext uri="{BB962C8B-B14F-4D97-AF65-F5344CB8AC3E}">
        <p14:creationId xmlns:p14="http://schemas.microsoft.com/office/powerpoint/2010/main" val="2692552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69034-4E2A-23AB-61AE-B93F240E29FD}"/>
              </a:ext>
            </a:extLst>
          </p:cNvPr>
          <p:cNvSpPr>
            <a:spLocks noGrp="1"/>
          </p:cNvSpPr>
          <p:nvPr>
            <p:ph type="title"/>
          </p:nvPr>
        </p:nvSpPr>
        <p:spPr/>
        <p:txBody>
          <a:bodyPr/>
          <a:lstStyle/>
          <a:p>
            <a:r>
              <a:rPr lang="en-US" dirty="0"/>
              <a:t>Rapid-fsk: parent education and support programs</a:t>
            </a:r>
          </a:p>
        </p:txBody>
      </p:sp>
      <p:pic>
        <p:nvPicPr>
          <p:cNvPr id="9" name="Picture 8">
            <a:extLst>
              <a:ext uri="{FF2B5EF4-FFF2-40B4-BE49-F238E27FC236}">
                <a16:creationId xmlns:a16="http://schemas.microsoft.com/office/drawing/2014/main" id="{12EDE817-AB8D-9AF2-66F4-12211EACAE4B}"/>
              </a:ext>
            </a:extLst>
          </p:cNvPr>
          <p:cNvPicPr>
            <a:picLocks noChangeAspect="1"/>
          </p:cNvPicPr>
          <p:nvPr/>
        </p:nvPicPr>
        <p:blipFill>
          <a:blip r:embed="rId2"/>
          <a:stretch>
            <a:fillRect/>
          </a:stretch>
        </p:blipFill>
        <p:spPr>
          <a:xfrm>
            <a:off x="1703183" y="1306731"/>
            <a:ext cx="12826264" cy="6364069"/>
          </a:xfrm>
          <a:prstGeom prst="rect">
            <a:avLst/>
          </a:prstGeom>
        </p:spPr>
      </p:pic>
      <p:sp>
        <p:nvSpPr>
          <p:cNvPr id="3" name="TextBox 2">
            <a:extLst>
              <a:ext uri="{FF2B5EF4-FFF2-40B4-BE49-F238E27FC236}">
                <a16:creationId xmlns:a16="http://schemas.microsoft.com/office/drawing/2014/main" id="{6A683F2A-B36E-93FE-C35D-E99E400E03BB}"/>
              </a:ext>
            </a:extLst>
          </p:cNvPr>
          <p:cNvSpPr txBox="1"/>
          <p:nvPr/>
        </p:nvSpPr>
        <p:spPr>
          <a:xfrm>
            <a:off x="1182115" y="7747000"/>
            <a:ext cx="13868400" cy="2308324"/>
          </a:xfrm>
          <a:prstGeom prst="rect">
            <a:avLst/>
          </a:prstGeom>
          <a:noFill/>
        </p:spPr>
        <p:txBody>
          <a:bodyPr wrap="square" rtlCol="0">
            <a:spAutoFit/>
          </a:bodyPr>
          <a:lstStyle/>
          <a:p>
            <a:r>
              <a:rPr lang="en-US" dirty="0"/>
              <a:t>Survey Question: Have you received any information about the following Parent Education and Support programs? Select all that apply.</a:t>
            </a:r>
          </a:p>
          <a:p>
            <a:pPr marL="285750" indent="-285750">
              <a:buFont typeface="Arial" panose="020B0604020202020204" pitchFamily="34" charset="0"/>
              <a:buChar char="•"/>
            </a:pPr>
            <a:r>
              <a:rPr lang="en-US" sz="1400" dirty="0"/>
              <a:t>New parent support</a:t>
            </a:r>
          </a:p>
          <a:p>
            <a:pPr marL="285750" indent="-285750">
              <a:buFont typeface="Arial" panose="020B0604020202020204" pitchFamily="34" charset="0"/>
              <a:buChar char="•"/>
            </a:pPr>
            <a:r>
              <a:rPr lang="en-US" sz="1400" dirty="0"/>
              <a:t>Support for kids in foster care</a:t>
            </a:r>
          </a:p>
          <a:p>
            <a:pPr marL="285750" indent="-285750">
              <a:buFont typeface="Arial" panose="020B0604020202020204" pitchFamily="34" charset="0"/>
              <a:buChar char="•"/>
            </a:pPr>
            <a:r>
              <a:rPr lang="en-US" sz="1400" dirty="0"/>
              <a:t>Substance abuse support</a:t>
            </a:r>
          </a:p>
          <a:p>
            <a:pPr marL="285750" indent="-285750">
              <a:buFont typeface="Arial" panose="020B0604020202020204" pitchFamily="34" charset="0"/>
              <a:buChar char="•"/>
            </a:pPr>
            <a:r>
              <a:rPr lang="en-US" sz="1400" dirty="0"/>
              <a:t>Breastfeeding support</a:t>
            </a:r>
          </a:p>
          <a:p>
            <a:pPr marL="285750" indent="-285750">
              <a:buFont typeface="Arial" panose="020B0604020202020204" pitchFamily="34" charset="0"/>
              <a:buChar char="•"/>
            </a:pPr>
            <a:r>
              <a:rPr lang="en-US" sz="1400" dirty="0"/>
              <a:t>Parent or caregiver support</a:t>
            </a:r>
          </a:p>
          <a:p>
            <a:pPr marL="285750" indent="-285750">
              <a:buFont typeface="Arial" panose="020B0604020202020204" pitchFamily="34" charset="0"/>
              <a:buChar char="•"/>
            </a:pPr>
            <a:r>
              <a:rPr lang="en-US" sz="1400" dirty="0"/>
              <a:t>Translation and interpretation support</a:t>
            </a:r>
          </a:p>
          <a:p>
            <a:pPr marL="285750" indent="-285750">
              <a:buFont typeface="Arial" panose="020B0604020202020204" pitchFamily="34" charset="0"/>
              <a:buChar char="•"/>
            </a:pPr>
            <a:r>
              <a:rPr lang="en-US" sz="1400" dirty="0"/>
              <a:t>Resources for fathers</a:t>
            </a:r>
          </a:p>
          <a:p>
            <a:pPr marL="285750" indent="-285750">
              <a:buFont typeface="Arial" panose="020B0604020202020204" pitchFamily="34" charset="0"/>
              <a:buChar char="•"/>
            </a:pPr>
            <a:r>
              <a:rPr lang="en-US" sz="1400" dirty="0"/>
              <a:t>New American or refugee support</a:t>
            </a:r>
          </a:p>
          <a:p>
            <a:pPr marL="285750" indent="-285750">
              <a:buFont typeface="Arial" panose="020B0604020202020204" pitchFamily="34" charset="0"/>
              <a:buChar char="•"/>
            </a:pPr>
            <a:r>
              <a:rPr lang="en-US" sz="1400" dirty="0"/>
              <a:t>None of the above</a:t>
            </a:r>
          </a:p>
        </p:txBody>
      </p:sp>
    </p:spTree>
    <p:extLst>
      <p:ext uri="{BB962C8B-B14F-4D97-AF65-F5344CB8AC3E}">
        <p14:creationId xmlns:p14="http://schemas.microsoft.com/office/powerpoint/2010/main" val="24159416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6234-A269-90F1-1F4C-8FC89D811E7E}"/>
              </a:ext>
            </a:extLst>
          </p:cNvPr>
          <p:cNvSpPr>
            <a:spLocks noGrp="1"/>
          </p:cNvSpPr>
          <p:nvPr>
            <p:ph type="title"/>
          </p:nvPr>
        </p:nvSpPr>
        <p:spPr>
          <a:xfrm>
            <a:off x="736600" y="660400"/>
            <a:ext cx="14759432" cy="646331"/>
          </a:xfrm>
        </p:spPr>
        <p:txBody>
          <a:bodyPr/>
          <a:lstStyle/>
          <a:p>
            <a:r>
              <a:rPr lang="en-US" dirty="0"/>
              <a:t>Rapid-fsk: parent education and support programs</a:t>
            </a:r>
          </a:p>
        </p:txBody>
      </p:sp>
      <p:pic>
        <p:nvPicPr>
          <p:cNvPr id="6" name="Picture 5">
            <a:extLst>
              <a:ext uri="{FF2B5EF4-FFF2-40B4-BE49-F238E27FC236}">
                <a16:creationId xmlns:a16="http://schemas.microsoft.com/office/drawing/2014/main" id="{C325B675-8A2D-813C-558E-28452B18F18B}"/>
              </a:ext>
            </a:extLst>
          </p:cNvPr>
          <p:cNvPicPr>
            <a:picLocks noChangeAspect="1"/>
          </p:cNvPicPr>
          <p:nvPr/>
        </p:nvPicPr>
        <p:blipFill>
          <a:blip r:embed="rId2"/>
          <a:stretch>
            <a:fillRect/>
          </a:stretch>
        </p:blipFill>
        <p:spPr>
          <a:xfrm>
            <a:off x="1529419" y="1306731"/>
            <a:ext cx="13197161" cy="6440444"/>
          </a:xfrm>
          <a:prstGeom prst="rect">
            <a:avLst/>
          </a:prstGeom>
        </p:spPr>
      </p:pic>
      <p:sp>
        <p:nvSpPr>
          <p:cNvPr id="3" name="TextBox 2">
            <a:extLst>
              <a:ext uri="{FF2B5EF4-FFF2-40B4-BE49-F238E27FC236}">
                <a16:creationId xmlns:a16="http://schemas.microsoft.com/office/drawing/2014/main" id="{A2999590-6747-092A-01CD-466EAF49CEB8}"/>
              </a:ext>
            </a:extLst>
          </p:cNvPr>
          <p:cNvSpPr txBox="1"/>
          <p:nvPr/>
        </p:nvSpPr>
        <p:spPr>
          <a:xfrm>
            <a:off x="1182116" y="7850975"/>
            <a:ext cx="13868400" cy="2308324"/>
          </a:xfrm>
          <a:prstGeom prst="rect">
            <a:avLst/>
          </a:prstGeom>
          <a:noFill/>
        </p:spPr>
        <p:txBody>
          <a:bodyPr wrap="square" rtlCol="0">
            <a:spAutoFit/>
          </a:bodyPr>
          <a:lstStyle/>
          <a:p>
            <a:r>
              <a:rPr lang="en-US" dirty="0"/>
              <a:t>Survey Question: Have you participated in any of the following Parent Education and Support programs? Select all that apply.</a:t>
            </a:r>
          </a:p>
          <a:p>
            <a:pPr marL="285750" indent="-285750">
              <a:buFont typeface="Arial" panose="020B0604020202020204" pitchFamily="34" charset="0"/>
              <a:buChar char="•"/>
            </a:pPr>
            <a:r>
              <a:rPr lang="en-US" sz="1400" dirty="0"/>
              <a:t>New parent support</a:t>
            </a:r>
          </a:p>
          <a:p>
            <a:pPr marL="285750" indent="-285750">
              <a:buFont typeface="Arial" panose="020B0604020202020204" pitchFamily="34" charset="0"/>
              <a:buChar char="•"/>
            </a:pPr>
            <a:r>
              <a:rPr lang="en-US" sz="1400" dirty="0"/>
              <a:t>Support for kids in foster care</a:t>
            </a:r>
          </a:p>
          <a:p>
            <a:pPr marL="285750" indent="-285750">
              <a:buFont typeface="Arial" panose="020B0604020202020204" pitchFamily="34" charset="0"/>
              <a:buChar char="•"/>
            </a:pPr>
            <a:r>
              <a:rPr lang="en-US" sz="1400" dirty="0"/>
              <a:t>Substance abuse support</a:t>
            </a:r>
          </a:p>
          <a:p>
            <a:pPr marL="285750" indent="-285750">
              <a:buFont typeface="Arial" panose="020B0604020202020204" pitchFamily="34" charset="0"/>
              <a:buChar char="•"/>
            </a:pPr>
            <a:r>
              <a:rPr lang="en-US" sz="1400" dirty="0"/>
              <a:t>Breastfeeding support</a:t>
            </a:r>
          </a:p>
          <a:p>
            <a:pPr marL="285750" indent="-285750">
              <a:buFont typeface="Arial" panose="020B0604020202020204" pitchFamily="34" charset="0"/>
              <a:buChar char="•"/>
            </a:pPr>
            <a:r>
              <a:rPr lang="en-US" sz="1400" dirty="0"/>
              <a:t>Parent or caregiver support</a:t>
            </a:r>
          </a:p>
          <a:p>
            <a:pPr marL="285750" indent="-285750">
              <a:buFont typeface="Arial" panose="020B0604020202020204" pitchFamily="34" charset="0"/>
              <a:buChar char="•"/>
            </a:pPr>
            <a:r>
              <a:rPr lang="en-US" sz="1400" dirty="0"/>
              <a:t>Translation and interpretation support</a:t>
            </a:r>
          </a:p>
          <a:p>
            <a:pPr marL="285750" indent="-285750">
              <a:buFont typeface="Arial" panose="020B0604020202020204" pitchFamily="34" charset="0"/>
              <a:buChar char="•"/>
            </a:pPr>
            <a:r>
              <a:rPr lang="en-US" sz="1400" dirty="0"/>
              <a:t>Resources for fathers</a:t>
            </a:r>
          </a:p>
          <a:p>
            <a:pPr marL="285750" indent="-285750">
              <a:buFont typeface="Arial" panose="020B0604020202020204" pitchFamily="34" charset="0"/>
              <a:buChar char="•"/>
            </a:pPr>
            <a:r>
              <a:rPr lang="en-US" sz="1400" dirty="0"/>
              <a:t>New American or refugee support</a:t>
            </a:r>
          </a:p>
          <a:p>
            <a:pPr marL="285750" indent="-285750">
              <a:buFont typeface="Arial" panose="020B0604020202020204" pitchFamily="34" charset="0"/>
              <a:buChar char="•"/>
            </a:pPr>
            <a:r>
              <a:rPr lang="en-US" sz="1400" dirty="0"/>
              <a:t>None of the above</a:t>
            </a:r>
          </a:p>
        </p:txBody>
      </p:sp>
    </p:spTree>
    <p:extLst>
      <p:ext uri="{BB962C8B-B14F-4D97-AF65-F5344CB8AC3E}">
        <p14:creationId xmlns:p14="http://schemas.microsoft.com/office/powerpoint/2010/main" val="4423759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6234-A269-90F1-1F4C-8FC89D811E7E}"/>
              </a:ext>
            </a:extLst>
          </p:cNvPr>
          <p:cNvSpPr>
            <a:spLocks noGrp="1"/>
          </p:cNvSpPr>
          <p:nvPr>
            <p:ph type="title"/>
          </p:nvPr>
        </p:nvSpPr>
        <p:spPr>
          <a:xfrm>
            <a:off x="736600" y="660400"/>
            <a:ext cx="14759432" cy="1292662"/>
          </a:xfrm>
        </p:spPr>
        <p:txBody>
          <a:bodyPr/>
          <a:lstStyle/>
          <a:p>
            <a:r>
              <a:rPr lang="en-US" dirty="0"/>
              <a:t>Rapid-fsk: receiving information &amp; participating in programs</a:t>
            </a:r>
          </a:p>
        </p:txBody>
      </p:sp>
      <p:pic>
        <p:nvPicPr>
          <p:cNvPr id="4" name="Picture 3">
            <a:extLst>
              <a:ext uri="{FF2B5EF4-FFF2-40B4-BE49-F238E27FC236}">
                <a16:creationId xmlns:a16="http://schemas.microsoft.com/office/drawing/2014/main" id="{8C174D1A-FEE0-F8DE-14D6-901C7FB7A35B}"/>
              </a:ext>
            </a:extLst>
          </p:cNvPr>
          <p:cNvPicPr>
            <a:picLocks noChangeAspect="1"/>
          </p:cNvPicPr>
          <p:nvPr/>
        </p:nvPicPr>
        <p:blipFill>
          <a:blip r:embed="rId2"/>
          <a:stretch>
            <a:fillRect/>
          </a:stretch>
        </p:blipFill>
        <p:spPr>
          <a:xfrm>
            <a:off x="3503" y="4732347"/>
            <a:ext cx="8095593" cy="3960559"/>
          </a:xfrm>
          <a:prstGeom prst="rect">
            <a:avLst/>
          </a:prstGeom>
        </p:spPr>
      </p:pic>
      <p:pic>
        <p:nvPicPr>
          <p:cNvPr id="7" name="Picture 6">
            <a:extLst>
              <a:ext uri="{FF2B5EF4-FFF2-40B4-BE49-F238E27FC236}">
                <a16:creationId xmlns:a16="http://schemas.microsoft.com/office/drawing/2014/main" id="{82FB1C58-D1C1-DE22-0433-11CB0479BA92}"/>
              </a:ext>
            </a:extLst>
          </p:cNvPr>
          <p:cNvPicPr>
            <a:picLocks noChangeAspect="1"/>
          </p:cNvPicPr>
          <p:nvPr/>
        </p:nvPicPr>
        <p:blipFill rotWithShape="1">
          <a:blip r:embed="rId3"/>
          <a:srcRect t="1000"/>
          <a:stretch/>
        </p:blipFill>
        <p:spPr>
          <a:xfrm>
            <a:off x="8249198" y="4729193"/>
            <a:ext cx="8009780" cy="3960559"/>
          </a:xfrm>
          <a:prstGeom prst="rect">
            <a:avLst/>
          </a:prstGeom>
        </p:spPr>
      </p:pic>
      <p:sp>
        <p:nvSpPr>
          <p:cNvPr id="9" name="TextBox 8">
            <a:extLst>
              <a:ext uri="{FF2B5EF4-FFF2-40B4-BE49-F238E27FC236}">
                <a16:creationId xmlns:a16="http://schemas.microsoft.com/office/drawing/2014/main" id="{D828B664-9799-32BC-0416-A3C3A5D8EBB0}"/>
              </a:ext>
            </a:extLst>
          </p:cNvPr>
          <p:cNvSpPr txBox="1"/>
          <p:nvPr/>
        </p:nvSpPr>
        <p:spPr>
          <a:xfrm>
            <a:off x="748284" y="2032000"/>
            <a:ext cx="14759432" cy="2585323"/>
          </a:xfrm>
          <a:prstGeom prst="rect">
            <a:avLst/>
          </a:prstGeom>
          <a:noFill/>
        </p:spPr>
        <p:txBody>
          <a:bodyPr wrap="square" rtlCol="0">
            <a:spAutoFit/>
          </a:bodyPr>
          <a:lstStyle/>
          <a:p>
            <a:r>
              <a:rPr lang="en-US" dirty="0"/>
              <a:t>Survey Questions:</a:t>
            </a:r>
          </a:p>
          <a:p>
            <a:r>
              <a:rPr lang="en-US" dirty="0"/>
              <a:t>Have you received information around any of the following programs? Select all that apply.</a:t>
            </a:r>
          </a:p>
          <a:p>
            <a:r>
              <a:rPr lang="en-US" dirty="0"/>
              <a:t>Have you participated in any of the following programs? Select all that apply.</a:t>
            </a:r>
          </a:p>
          <a:p>
            <a:pPr marL="285750" indent="-285750">
              <a:buFont typeface="Arial" panose="020B0604020202020204" pitchFamily="34" charset="0"/>
              <a:buChar char="•"/>
            </a:pPr>
            <a:r>
              <a:rPr lang="en-US" dirty="0"/>
              <a:t>Behavior Health Services</a:t>
            </a:r>
          </a:p>
          <a:p>
            <a:pPr marL="285750" indent="-285750">
              <a:buFont typeface="Arial" panose="020B0604020202020204" pitchFamily="34" charset="0"/>
              <a:buChar char="•"/>
            </a:pPr>
            <a:r>
              <a:rPr lang="en-US" dirty="0"/>
              <a:t>A Home Visiting Service</a:t>
            </a:r>
          </a:p>
          <a:p>
            <a:pPr marL="285750" indent="-285750">
              <a:buFont typeface="Arial" panose="020B0604020202020204" pitchFamily="34" charset="0"/>
              <a:buChar char="•"/>
            </a:pPr>
            <a:r>
              <a:rPr lang="en-US" dirty="0"/>
              <a:t>Lead or harmful housing concerns</a:t>
            </a:r>
          </a:p>
          <a:p>
            <a:pPr marL="285750" indent="-285750">
              <a:buFont typeface="Arial" panose="020B0604020202020204" pitchFamily="34" charset="0"/>
              <a:buChar char="•"/>
            </a:pPr>
            <a:r>
              <a:rPr lang="en-US" dirty="0"/>
              <a:t>Early Intervention</a:t>
            </a:r>
          </a:p>
          <a:p>
            <a:pPr marL="285750" indent="-285750">
              <a:buFont typeface="Arial" panose="020B0604020202020204" pitchFamily="34" charset="0"/>
              <a:buChar char="•"/>
            </a:pPr>
            <a:r>
              <a:rPr lang="en-US" dirty="0"/>
              <a:t>None of the above</a:t>
            </a:r>
          </a:p>
          <a:p>
            <a:r>
              <a:rPr lang="en-US" dirty="0"/>
              <a:t>Note: The second question only asked respondents who indicated that they received information of the programs in the first question.</a:t>
            </a:r>
          </a:p>
        </p:txBody>
      </p:sp>
    </p:spTree>
    <p:extLst>
      <p:ext uri="{BB962C8B-B14F-4D97-AF65-F5344CB8AC3E}">
        <p14:creationId xmlns:p14="http://schemas.microsoft.com/office/powerpoint/2010/main" val="5435703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6234-A269-90F1-1F4C-8FC89D811E7E}"/>
              </a:ext>
            </a:extLst>
          </p:cNvPr>
          <p:cNvSpPr>
            <a:spLocks noGrp="1"/>
          </p:cNvSpPr>
          <p:nvPr>
            <p:ph type="title"/>
          </p:nvPr>
        </p:nvSpPr>
        <p:spPr>
          <a:xfrm>
            <a:off x="736600" y="660400"/>
            <a:ext cx="14759432" cy="1292662"/>
          </a:xfrm>
        </p:spPr>
        <p:txBody>
          <a:bodyPr/>
          <a:lstStyle/>
          <a:p>
            <a:r>
              <a:rPr lang="en-US" dirty="0"/>
              <a:t>Rapid-fsk: received help finding programs and services/basic needs</a:t>
            </a:r>
          </a:p>
        </p:txBody>
      </p:sp>
      <p:sp>
        <p:nvSpPr>
          <p:cNvPr id="8" name="TextBox 7">
            <a:extLst>
              <a:ext uri="{FF2B5EF4-FFF2-40B4-BE49-F238E27FC236}">
                <a16:creationId xmlns:a16="http://schemas.microsoft.com/office/drawing/2014/main" id="{748D3AA9-28EB-3B84-0FD6-73F7246AB587}"/>
              </a:ext>
            </a:extLst>
          </p:cNvPr>
          <p:cNvSpPr txBox="1"/>
          <p:nvPr/>
        </p:nvSpPr>
        <p:spPr>
          <a:xfrm>
            <a:off x="736600" y="1984943"/>
            <a:ext cx="14682015" cy="2123658"/>
          </a:xfrm>
          <a:prstGeom prst="rect">
            <a:avLst/>
          </a:prstGeom>
          <a:noFill/>
        </p:spPr>
        <p:txBody>
          <a:bodyPr wrap="square" rtlCol="0">
            <a:spAutoFit/>
          </a:bodyPr>
          <a:lstStyle/>
          <a:p>
            <a:r>
              <a:rPr lang="en-US" b="0" i="0" dirty="0">
                <a:solidFill>
                  <a:srgbClr val="333333"/>
                </a:solidFill>
                <a:effectLst/>
                <a:latin typeface="Helvetica Neue"/>
              </a:rPr>
              <a:t>Survey Question: Have you received help finding programs and services/basic needs?</a:t>
            </a:r>
          </a:p>
          <a:p>
            <a:pPr marL="285750" indent="-285750">
              <a:buFont typeface="Arial" panose="020B0604020202020204" pitchFamily="34" charset="0"/>
              <a:buChar char="•"/>
            </a:pPr>
            <a:r>
              <a:rPr lang="en-US" sz="1600" b="0" i="0" dirty="0">
                <a:solidFill>
                  <a:srgbClr val="333333"/>
                </a:solidFill>
                <a:effectLst/>
                <a:latin typeface="Helvetica Neue"/>
              </a:rPr>
              <a:t>Navigating Where to Start</a:t>
            </a:r>
          </a:p>
          <a:p>
            <a:pPr marL="285750" indent="-285750">
              <a:buFont typeface="Arial" panose="020B0604020202020204" pitchFamily="34" charset="0"/>
              <a:buChar char="•"/>
            </a:pPr>
            <a:r>
              <a:rPr lang="en-US" sz="1600" b="0" i="0" dirty="0">
                <a:solidFill>
                  <a:srgbClr val="333333"/>
                </a:solidFill>
                <a:effectLst/>
                <a:latin typeface="Helvetica Neue"/>
              </a:rPr>
              <a:t>Finding Health Insurance</a:t>
            </a:r>
          </a:p>
          <a:p>
            <a:pPr marL="285750" indent="-285750">
              <a:buFont typeface="Arial" panose="020B0604020202020204" pitchFamily="34" charset="0"/>
              <a:buChar char="•"/>
            </a:pPr>
            <a:r>
              <a:rPr lang="en-US" sz="1600" b="0" i="0" dirty="0">
                <a:solidFill>
                  <a:srgbClr val="333333"/>
                </a:solidFill>
                <a:effectLst/>
                <a:latin typeface="Helvetica Neue"/>
              </a:rPr>
              <a:t>Car Seat Help</a:t>
            </a:r>
          </a:p>
          <a:p>
            <a:pPr marL="285750" indent="-285750">
              <a:buFont typeface="Arial" panose="020B0604020202020204" pitchFamily="34" charset="0"/>
              <a:buChar char="•"/>
            </a:pPr>
            <a:r>
              <a:rPr lang="en-US" sz="1600" b="0" i="0" dirty="0">
                <a:solidFill>
                  <a:srgbClr val="333333"/>
                </a:solidFill>
                <a:effectLst/>
                <a:latin typeface="Helvetica Neue"/>
              </a:rPr>
              <a:t>Transportation</a:t>
            </a:r>
          </a:p>
          <a:p>
            <a:pPr marL="285750" indent="-285750">
              <a:buFont typeface="Arial" panose="020B0604020202020204" pitchFamily="34" charset="0"/>
              <a:buChar char="•"/>
            </a:pPr>
            <a:r>
              <a:rPr lang="en-US" sz="1600" b="0" i="0" dirty="0">
                <a:solidFill>
                  <a:srgbClr val="333333"/>
                </a:solidFill>
                <a:effectLst/>
                <a:latin typeface="Helvetica Neue"/>
              </a:rPr>
              <a:t>Developmental Screenings (ASQs)</a:t>
            </a:r>
          </a:p>
          <a:p>
            <a:pPr marL="285750" indent="-285750">
              <a:buFont typeface="Arial" panose="020B0604020202020204" pitchFamily="34" charset="0"/>
              <a:buChar char="•"/>
            </a:pPr>
            <a:r>
              <a:rPr lang="en-US" sz="1600" b="0" i="0" dirty="0">
                <a:solidFill>
                  <a:srgbClr val="333333"/>
                </a:solidFill>
                <a:effectLst/>
                <a:latin typeface="Helvetica Neue"/>
              </a:rPr>
              <a:t>Safe Sleep Help</a:t>
            </a:r>
          </a:p>
          <a:p>
            <a:pPr marL="285750" indent="-285750">
              <a:buFont typeface="Arial" panose="020B0604020202020204" pitchFamily="34" charset="0"/>
              <a:buChar char="•"/>
            </a:pPr>
            <a:r>
              <a:rPr lang="en-US" sz="1600" b="0" i="0" dirty="0">
                <a:solidFill>
                  <a:srgbClr val="333333"/>
                </a:solidFill>
                <a:effectLst/>
                <a:latin typeface="Helvetica Neue"/>
              </a:rPr>
              <a:t>Stable Housing or Housing Support</a:t>
            </a:r>
            <a:endParaRPr lang="en-US" sz="1600" dirty="0"/>
          </a:p>
        </p:txBody>
      </p:sp>
      <p:pic>
        <p:nvPicPr>
          <p:cNvPr id="4" name="Picture 3">
            <a:extLst>
              <a:ext uri="{FF2B5EF4-FFF2-40B4-BE49-F238E27FC236}">
                <a16:creationId xmlns:a16="http://schemas.microsoft.com/office/drawing/2014/main" id="{D404D82E-4BED-FA2F-EF2F-F58859867EBD}"/>
              </a:ext>
            </a:extLst>
          </p:cNvPr>
          <p:cNvPicPr>
            <a:picLocks noChangeAspect="1"/>
          </p:cNvPicPr>
          <p:nvPr/>
        </p:nvPicPr>
        <p:blipFill>
          <a:blip r:embed="rId2"/>
          <a:stretch>
            <a:fillRect/>
          </a:stretch>
        </p:blipFill>
        <p:spPr>
          <a:xfrm>
            <a:off x="3304976" y="4108601"/>
            <a:ext cx="9646047" cy="4770485"/>
          </a:xfrm>
          <a:prstGeom prst="rect">
            <a:avLst/>
          </a:prstGeom>
        </p:spPr>
      </p:pic>
    </p:spTree>
    <p:extLst>
      <p:ext uri="{BB962C8B-B14F-4D97-AF65-F5344CB8AC3E}">
        <p14:creationId xmlns:p14="http://schemas.microsoft.com/office/powerpoint/2010/main" val="6209562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30200"/>
            <a:ext cx="16256000" cy="8890000"/>
          </a:xfrm>
          <a:custGeom>
            <a:avLst/>
            <a:gdLst/>
            <a:ahLst/>
            <a:cxnLst/>
            <a:rect l="l" t="t" r="r" b="b"/>
            <a:pathLst>
              <a:path w="16256000" h="8890000">
                <a:moveTo>
                  <a:pt x="16256000" y="0"/>
                </a:moveTo>
                <a:lnTo>
                  <a:pt x="0" y="0"/>
                </a:lnTo>
                <a:lnTo>
                  <a:pt x="0" y="8890000"/>
                </a:lnTo>
                <a:lnTo>
                  <a:pt x="16256000" y="8890000"/>
                </a:lnTo>
                <a:lnTo>
                  <a:pt x="16256000" y="0"/>
                </a:lnTo>
                <a:close/>
              </a:path>
            </a:pathLst>
          </a:custGeom>
          <a:solidFill>
            <a:srgbClr val="FEE11A"/>
          </a:solidFill>
        </p:spPr>
        <p:txBody>
          <a:bodyPr wrap="square" lIns="0" tIns="0" rIns="0" bIns="0" rtlCol="0"/>
          <a:lstStyle/>
          <a:p>
            <a:endParaRPr dirty="0"/>
          </a:p>
        </p:txBody>
      </p:sp>
      <p:sp>
        <p:nvSpPr>
          <p:cNvPr id="6" name="Title 5">
            <a:extLst>
              <a:ext uri="{FF2B5EF4-FFF2-40B4-BE49-F238E27FC236}">
                <a16:creationId xmlns:a16="http://schemas.microsoft.com/office/drawing/2014/main" id="{8189A1E6-4565-E844-A824-F1C2AC621A5C}"/>
              </a:ext>
            </a:extLst>
          </p:cNvPr>
          <p:cNvSpPr>
            <a:spLocks noGrp="1"/>
          </p:cNvSpPr>
          <p:nvPr>
            <p:ph type="title"/>
          </p:nvPr>
        </p:nvSpPr>
        <p:spPr>
          <a:xfrm>
            <a:off x="738632" y="660400"/>
            <a:ext cx="12875768" cy="2431435"/>
          </a:xfrm>
        </p:spPr>
        <p:txBody>
          <a:bodyPr/>
          <a:lstStyle/>
          <a:p>
            <a:r>
              <a:rPr lang="en-US" dirty="0"/>
              <a:t>Thank you</a:t>
            </a:r>
            <a:br>
              <a:rPr lang="en-US" dirty="0"/>
            </a:br>
            <a:r>
              <a:rPr lang="en-US" dirty="0"/>
              <a:t>questions &amp; feedback</a:t>
            </a:r>
          </a:p>
        </p:txBody>
      </p:sp>
      <p:pic>
        <p:nvPicPr>
          <p:cNvPr id="9" name="Picture 8">
            <a:extLst>
              <a:ext uri="{FF2B5EF4-FFF2-40B4-BE49-F238E27FC236}">
                <a16:creationId xmlns:a16="http://schemas.microsoft.com/office/drawing/2014/main" id="{DCC5EF98-2FD8-1141-A364-AAEAA7D137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0600" y="9051925"/>
            <a:ext cx="1752600" cy="985838"/>
          </a:xfrm>
          <a:prstGeom prst="rect">
            <a:avLst/>
          </a:prstGeom>
        </p:spPr>
      </p:pic>
      <p:pic>
        <p:nvPicPr>
          <p:cNvPr id="10" name="Picture 9">
            <a:extLst>
              <a:ext uri="{FF2B5EF4-FFF2-40B4-BE49-F238E27FC236}">
                <a16:creationId xmlns:a16="http://schemas.microsoft.com/office/drawing/2014/main" id="{5A07DD74-0525-A449-9A84-6F125EF6D8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600" y="9242063"/>
            <a:ext cx="1333500" cy="562337"/>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83E983EA-D60D-4F83-FFE9-0F653CEF3F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1800" y="9044167"/>
            <a:ext cx="1676400" cy="92308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024" y="0"/>
            <a:ext cx="11045952" cy="10160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24480" y="0"/>
            <a:ext cx="10607040" cy="10160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E205BA9-1E9D-4AED-3521-3CEC12D01EFD}"/>
              </a:ext>
            </a:extLst>
          </p:cNvPr>
          <p:cNvSpPr>
            <a:spLocks noGrp="1"/>
          </p:cNvSpPr>
          <p:nvPr>
            <p:ph type="title"/>
          </p:nvPr>
        </p:nvSpPr>
        <p:spPr>
          <a:xfrm>
            <a:off x="3407508" y="2136204"/>
            <a:ext cx="9440984" cy="5887591"/>
          </a:xfrm>
        </p:spPr>
        <p:txBody>
          <a:bodyPr vert="horz" lIns="91440" tIns="45720" rIns="91440" bIns="45720" rtlCol="0" anchor="ctr">
            <a:normAutofit/>
          </a:bodyPr>
          <a:lstStyle/>
          <a:p>
            <a:pPr algn="ctr">
              <a:lnSpc>
                <a:spcPct val="90000"/>
              </a:lnSpc>
            </a:pPr>
            <a:r>
              <a:rPr lang="en-US" sz="8000" dirty="0">
                <a:solidFill>
                  <a:schemeClr val="bg1">
                    <a:lumMod val="95000"/>
                    <a:lumOff val="5000"/>
                  </a:schemeClr>
                </a:solidFill>
                <a:latin typeface="+mj-lt"/>
                <a:cs typeface="+mj-cs"/>
              </a:rPr>
              <a:t>notable findings</a:t>
            </a:r>
          </a:p>
        </p:txBody>
      </p:sp>
    </p:spTree>
    <p:extLst>
      <p:ext uri="{BB962C8B-B14F-4D97-AF65-F5344CB8AC3E}">
        <p14:creationId xmlns:p14="http://schemas.microsoft.com/office/powerpoint/2010/main" val="360301529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256000" cy="101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7" name="Freeform: Shape 26">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69762" cy="10160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58096" cy="10160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205BA9-1E9D-4AED-3521-3CEC12D01EFD}"/>
              </a:ext>
            </a:extLst>
          </p:cNvPr>
          <p:cNvSpPr>
            <a:spLocks noGrp="1"/>
          </p:cNvSpPr>
          <p:nvPr>
            <p:ph type="title"/>
          </p:nvPr>
        </p:nvSpPr>
        <p:spPr>
          <a:xfrm>
            <a:off x="822524" y="1834444"/>
            <a:ext cx="9337476" cy="6491111"/>
          </a:xfrm>
        </p:spPr>
        <p:txBody>
          <a:bodyPr vert="horz" lIns="91440" tIns="45720" rIns="91440" bIns="45720" rtlCol="0" anchor="ctr">
            <a:normAutofit/>
          </a:bodyPr>
          <a:lstStyle/>
          <a:p>
            <a:pPr>
              <a:lnSpc>
                <a:spcPct val="90000"/>
              </a:lnSpc>
            </a:pPr>
            <a:r>
              <a:rPr lang="en-US" sz="7200" kern="1200" cap="none" dirty="0">
                <a:solidFill>
                  <a:schemeClr val="tx1"/>
                </a:solidFill>
                <a:latin typeface="+mj-lt"/>
                <a:ea typeface="+mj-ea"/>
                <a:cs typeface="+mj-cs"/>
              </a:rPr>
              <a:t>1. </a:t>
            </a:r>
            <a:br>
              <a:rPr lang="en-US" sz="7200" kern="1200" cap="none" dirty="0">
                <a:solidFill>
                  <a:schemeClr val="tx1"/>
                </a:solidFill>
                <a:latin typeface="+mj-lt"/>
                <a:ea typeface="+mj-ea"/>
                <a:cs typeface="+mj-cs"/>
              </a:rPr>
            </a:br>
            <a:r>
              <a:rPr lang="en-US" sz="7200" kern="1200" cap="none" dirty="0">
                <a:solidFill>
                  <a:schemeClr val="tx1"/>
                </a:solidFill>
                <a:latin typeface="+mj-lt"/>
                <a:ea typeface="+mj-ea"/>
                <a:cs typeface="+mj-cs"/>
              </a:rPr>
              <a:t>Persistent High Level of Material Hardship</a:t>
            </a:r>
          </a:p>
        </p:txBody>
      </p:sp>
      <p:sp>
        <p:nvSpPr>
          <p:cNvPr id="31" name="Rectangle 30">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89505"/>
            <a:ext cx="170688" cy="1761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8949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84230-8FEA-A267-6B39-0627A7167CC5}"/>
              </a:ext>
            </a:extLst>
          </p:cNvPr>
          <p:cNvSpPr>
            <a:spLocks noGrp="1"/>
          </p:cNvSpPr>
          <p:nvPr>
            <p:ph type="title"/>
          </p:nvPr>
        </p:nvSpPr>
        <p:spPr>
          <a:xfrm>
            <a:off x="738632" y="660400"/>
            <a:ext cx="14757400" cy="581698"/>
          </a:xfrm>
        </p:spPr>
        <p:txBody>
          <a:bodyPr/>
          <a:lstStyle/>
          <a:p>
            <a:r>
              <a:rPr lang="en-US" dirty="0"/>
              <a:t>RAPID-FSk Survey: Material Hardship rate</a:t>
            </a:r>
          </a:p>
        </p:txBody>
      </p:sp>
      <p:sp>
        <p:nvSpPr>
          <p:cNvPr id="3" name="TextBox 2">
            <a:extLst>
              <a:ext uri="{FF2B5EF4-FFF2-40B4-BE49-F238E27FC236}">
                <a16:creationId xmlns:a16="http://schemas.microsoft.com/office/drawing/2014/main" id="{B82D33F3-2DA4-0989-4C35-B2B89B5EF7F0}"/>
              </a:ext>
            </a:extLst>
          </p:cNvPr>
          <p:cNvSpPr txBox="1"/>
          <p:nvPr/>
        </p:nvSpPr>
        <p:spPr>
          <a:xfrm>
            <a:off x="755273" y="8813800"/>
            <a:ext cx="14757400" cy="830997"/>
          </a:xfrm>
          <a:prstGeom prst="rect">
            <a:avLst/>
          </a:prstGeom>
          <a:noFill/>
        </p:spPr>
        <p:txBody>
          <a:bodyPr wrap="square" rtlCol="0">
            <a:spAutoFit/>
          </a:bodyPr>
          <a:lstStyle/>
          <a:p>
            <a:r>
              <a:rPr lang="en-US" sz="2400" dirty="0"/>
              <a:t>Note: Material hardship is defined as having difficulty paying for at least 1 types of basic needs among: food, housing, utilities, childcare, healthcare, and social/emotional needs. </a:t>
            </a:r>
          </a:p>
        </p:txBody>
      </p:sp>
      <p:pic>
        <p:nvPicPr>
          <p:cNvPr id="7" name="Picture 6">
            <a:extLst>
              <a:ext uri="{FF2B5EF4-FFF2-40B4-BE49-F238E27FC236}">
                <a16:creationId xmlns:a16="http://schemas.microsoft.com/office/drawing/2014/main" id="{AAB5C8C9-15A8-451C-602A-D4AC7C4EBF2C}"/>
              </a:ext>
            </a:extLst>
          </p:cNvPr>
          <p:cNvPicPr>
            <a:picLocks noChangeAspect="1"/>
          </p:cNvPicPr>
          <p:nvPr/>
        </p:nvPicPr>
        <p:blipFill>
          <a:blip r:embed="rId3"/>
          <a:stretch>
            <a:fillRect/>
          </a:stretch>
        </p:blipFill>
        <p:spPr>
          <a:xfrm>
            <a:off x="1422400" y="1770743"/>
            <a:ext cx="13411199" cy="6618513"/>
          </a:xfrm>
          <a:prstGeom prst="rect">
            <a:avLst/>
          </a:prstGeom>
        </p:spPr>
      </p:pic>
    </p:spTree>
    <p:extLst>
      <p:ext uri="{BB962C8B-B14F-4D97-AF65-F5344CB8AC3E}">
        <p14:creationId xmlns:p14="http://schemas.microsoft.com/office/powerpoint/2010/main" val="2543030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052D4-0EFF-02BA-E8A0-BDB661B93680}"/>
              </a:ext>
            </a:extLst>
          </p:cNvPr>
          <p:cNvSpPr>
            <a:spLocks noGrp="1"/>
          </p:cNvSpPr>
          <p:nvPr>
            <p:ph type="title"/>
          </p:nvPr>
        </p:nvSpPr>
        <p:spPr/>
        <p:txBody>
          <a:bodyPr/>
          <a:lstStyle/>
          <a:p>
            <a:r>
              <a:rPr lang="en-US" dirty="0"/>
              <a:t>Comparison national survey material hardship rate</a:t>
            </a:r>
          </a:p>
        </p:txBody>
      </p:sp>
      <p:pic>
        <p:nvPicPr>
          <p:cNvPr id="5" name="Picture 4" descr="A line graph with numbers and a line&#10;&#10;Description automatically generated">
            <a:extLst>
              <a:ext uri="{FF2B5EF4-FFF2-40B4-BE49-F238E27FC236}">
                <a16:creationId xmlns:a16="http://schemas.microsoft.com/office/drawing/2014/main" id="{C9E35467-CE2E-C895-B3F9-D4148DBD0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712" y="1803400"/>
            <a:ext cx="15004288" cy="8154144"/>
          </a:xfrm>
          <a:prstGeom prst="rect">
            <a:avLst/>
          </a:prstGeom>
        </p:spPr>
      </p:pic>
      <p:sp>
        <p:nvSpPr>
          <p:cNvPr id="6" name="Rectangle 5">
            <a:extLst>
              <a:ext uri="{FF2B5EF4-FFF2-40B4-BE49-F238E27FC236}">
                <a16:creationId xmlns:a16="http://schemas.microsoft.com/office/drawing/2014/main" id="{3B613B1B-D61C-A042-465E-E8FDE84F8B38}"/>
              </a:ext>
            </a:extLst>
          </p:cNvPr>
          <p:cNvSpPr/>
          <p:nvPr/>
        </p:nvSpPr>
        <p:spPr>
          <a:xfrm>
            <a:off x="10185400" y="2794000"/>
            <a:ext cx="4648200" cy="5638800"/>
          </a:xfrm>
          <a:prstGeom prst="rect">
            <a:avLst/>
          </a:prstGeom>
          <a:solidFill>
            <a:schemeClr val="accent1">
              <a:alpha val="15497"/>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20881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84230-8FEA-A267-6B39-0627A7167CC5}"/>
              </a:ext>
            </a:extLst>
          </p:cNvPr>
          <p:cNvSpPr>
            <a:spLocks noGrp="1"/>
          </p:cNvSpPr>
          <p:nvPr>
            <p:ph type="title"/>
          </p:nvPr>
        </p:nvSpPr>
        <p:spPr>
          <a:xfrm>
            <a:off x="738632" y="660400"/>
            <a:ext cx="14757400" cy="581698"/>
          </a:xfrm>
        </p:spPr>
        <p:txBody>
          <a:bodyPr/>
          <a:lstStyle/>
          <a:p>
            <a:r>
              <a:rPr lang="en-US" dirty="0"/>
              <a:t>RAPID-Fsk Survey: Material Hardship types</a:t>
            </a:r>
          </a:p>
        </p:txBody>
      </p:sp>
      <p:pic>
        <p:nvPicPr>
          <p:cNvPr id="7" name="Picture 6">
            <a:extLst>
              <a:ext uri="{FF2B5EF4-FFF2-40B4-BE49-F238E27FC236}">
                <a16:creationId xmlns:a16="http://schemas.microsoft.com/office/drawing/2014/main" id="{1913D407-BB0A-E766-F058-D796BE241E0F}"/>
              </a:ext>
            </a:extLst>
          </p:cNvPr>
          <p:cNvPicPr>
            <a:picLocks noChangeAspect="1"/>
          </p:cNvPicPr>
          <p:nvPr/>
        </p:nvPicPr>
        <p:blipFill>
          <a:blip r:embed="rId3"/>
          <a:stretch>
            <a:fillRect/>
          </a:stretch>
        </p:blipFill>
        <p:spPr>
          <a:xfrm>
            <a:off x="1223087" y="1676276"/>
            <a:ext cx="13809825" cy="6807448"/>
          </a:xfrm>
          <a:prstGeom prst="rect">
            <a:avLst/>
          </a:prstGeom>
        </p:spPr>
      </p:pic>
    </p:spTree>
    <p:extLst>
      <p:ext uri="{BB962C8B-B14F-4D97-AF65-F5344CB8AC3E}">
        <p14:creationId xmlns:p14="http://schemas.microsoft.com/office/powerpoint/2010/main" val="1292559179"/>
      </p:ext>
    </p:extLst>
  </p:cSld>
  <p:clrMapOvr>
    <a:masterClrMapping/>
  </p:clrMapOvr>
</p:sld>
</file>

<file path=ppt/theme/theme1.xml><?xml version="1.0" encoding="utf-8"?>
<a:theme xmlns:a="http://schemas.openxmlformats.org/drawingml/2006/main" name="Custom Design">
  <a:themeElements>
    <a:clrScheme name="RAPID-EC">
      <a:dk1>
        <a:srgbClr val="454645"/>
      </a:dk1>
      <a:lt1>
        <a:srgbClr val="FFFFFF"/>
      </a:lt1>
      <a:dk2>
        <a:srgbClr val="F5DE34"/>
      </a:dk2>
      <a:lt2>
        <a:srgbClr val="F1EFEF"/>
      </a:lt2>
      <a:accent1>
        <a:srgbClr val="F5DE34"/>
      </a:accent1>
      <a:accent2>
        <a:srgbClr val="D7D9DA"/>
      </a:accent2>
      <a:accent3>
        <a:srgbClr val="7BBC1C"/>
      </a:accent3>
      <a:accent4>
        <a:srgbClr val="104734"/>
      </a:accent4>
      <a:accent5>
        <a:srgbClr val="489D46"/>
      </a:accent5>
      <a:accent6>
        <a:srgbClr val="E2E11B"/>
      </a:accent6>
      <a:hlink>
        <a:srgbClr val="454632"/>
      </a:hlink>
      <a:folHlink>
        <a:srgbClr val="454645"/>
      </a:folHlink>
    </a:clrScheme>
    <a:fontScheme name="UOO">
      <a:majorFont>
        <a:latin typeface="United Sans SmCd Hv"/>
        <a:ea typeface=""/>
        <a:cs typeface=""/>
      </a:majorFont>
      <a:minorFont>
        <a:latin typeface="United Sans SmCd M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8425</TotalTime>
  <Words>2020</Words>
  <Application>Microsoft Macintosh PowerPoint</Application>
  <PresentationFormat>Custom</PresentationFormat>
  <Paragraphs>246</Paragraphs>
  <Slides>45</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Adobe Devanagari</vt:lpstr>
      <vt:lpstr>United Sans SmCd Hv</vt:lpstr>
      <vt:lpstr>United Sans SmCd Md</vt:lpstr>
      <vt:lpstr>UnitedSansSemiCond-Heavy</vt:lpstr>
      <vt:lpstr>UnitedSansSemiCond-Medium</vt:lpstr>
      <vt:lpstr>Arial</vt:lpstr>
      <vt:lpstr>Calibri</vt:lpstr>
      <vt:lpstr>Helvetica Neue</vt:lpstr>
      <vt:lpstr>Custom Design</vt:lpstr>
      <vt:lpstr>RAPID-First Steps Kent </vt:lpstr>
      <vt:lpstr>RAPID-FSK Survey Responses</vt:lpstr>
      <vt:lpstr>RAPID-Fsk current Participant Demographics (n = 1,822) </vt:lpstr>
      <vt:lpstr>overview</vt:lpstr>
      <vt:lpstr>notable findings</vt:lpstr>
      <vt:lpstr>1.  Persistent High Level of Material Hardship</vt:lpstr>
      <vt:lpstr>RAPID-FSk Survey: Material Hardship rate</vt:lpstr>
      <vt:lpstr>Comparison national survey material hardship rate</vt:lpstr>
      <vt:lpstr>RAPID-Fsk Survey: Material Hardship types</vt:lpstr>
      <vt:lpstr>Comparison national survey Material Hardship types</vt:lpstr>
      <vt:lpstr>RAPID-FSk Survey: Material Hardship rate by race/ethnicity</vt:lpstr>
      <vt:lpstr>2.  Child Emotional Distress</vt:lpstr>
      <vt:lpstr>RAPID-fsk: child EMOTIONAL DISTRESS</vt:lpstr>
      <vt:lpstr>RAPID-fsk: child EMOTIONAL DISTRESS by race/ethnicity</vt:lpstr>
      <vt:lpstr>RAPID-fsk: child EMOTIONAL DISTRESS by material hardship</vt:lpstr>
      <vt:lpstr>3.  Increased Concerns About Children</vt:lpstr>
      <vt:lpstr>Rapid-fsk: concerns about child development &amp; behavior</vt:lpstr>
      <vt:lpstr>Rapid-fsk: concerns about child development &amp; behavior by material hardship status</vt:lpstr>
      <vt:lpstr>4.  Quotes from Parents</vt:lpstr>
      <vt:lpstr>What are the biggest challenges and concerns for you and your family right now?</vt:lpstr>
      <vt:lpstr>What is helping you and your family the most right now?</vt:lpstr>
      <vt:lpstr>Special focuses</vt:lpstr>
      <vt:lpstr>1.  Inflation</vt:lpstr>
      <vt:lpstr>Rapid-fsk: inflation</vt:lpstr>
      <vt:lpstr>Rapid-fsk: items have become more expensive</vt:lpstr>
      <vt:lpstr>Rapid-fsk: reducing purchase and use</vt:lpstr>
      <vt:lpstr>2.  Summer Child Care</vt:lpstr>
      <vt:lpstr>Rapid-fsk: type of summer child care</vt:lpstr>
      <vt:lpstr>Rapid-fsk: type of summer child care by race/ethnicity</vt:lpstr>
      <vt:lpstr>Rapid-fsk: type of summer child care by community types</vt:lpstr>
      <vt:lpstr>RAPID-FSK: location for ffn child care</vt:lpstr>
      <vt:lpstr>Rapid-fsk: location for ffn child care by race/ethnicity</vt:lpstr>
      <vt:lpstr>Rapid-fsk: location for ffn child care by community types</vt:lpstr>
      <vt:lpstr>Rapid-fsk: child care not available</vt:lpstr>
      <vt:lpstr>Rapid-fsk: child care not available by race/ethnicity</vt:lpstr>
      <vt:lpstr>Rapid-fsk: child care not available by community types</vt:lpstr>
      <vt:lpstr>3.  Receive Information &amp; Participate in Programs (Service Module)</vt:lpstr>
      <vt:lpstr>Rapid-fsk: how finding out about services / programs / resources</vt:lpstr>
      <vt:lpstr>Rapid-fsk: early learning programming programs</vt:lpstr>
      <vt:lpstr>Rapid-fsk: early learning programming programs</vt:lpstr>
      <vt:lpstr>Rapid-fsk: parent education and support programs</vt:lpstr>
      <vt:lpstr>Rapid-fsk: parent education and support programs</vt:lpstr>
      <vt:lpstr>Rapid-fsk: receiving information &amp; participating in programs</vt:lpstr>
      <vt:lpstr>Rapid-fsk: received help finding programs and services/basic needs</vt:lpstr>
      <vt:lpstr>Thank you questions &amp;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“Parents shouldn’t have to decide  between their kids safety and having enough money to put  food on the table. If we knew  we were supported financially  people would be making less</dc:title>
  <dc:creator>Fengrong Yang</dc:creator>
  <cp:lastModifiedBy>Sihong Liu</cp:lastModifiedBy>
  <cp:revision>101</cp:revision>
  <dcterms:created xsi:type="dcterms:W3CDTF">2021-03-23T12:12:07Z</dcterms:created>
  <dcterms:modified xsi:type="dcterms:W3CDTF">2023-08-29T19:47:05Z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2021-03-23T00:00:00Z</vt:filetime>
  </property>
  <property fmtid="{D5CDD505-2E9C-101B-9397-08002B2CF9AE}" pid="3" name="Creator">
    <vt:lpwstr>Adobe InDesign 16.0 (Macintosh)</vt:lpwstr>
  </property>
  <property fmtid="{D5CDD505-2E9C-101B-9397-08002B2CF9AE}" pid="4" name="LastSaved">
    <vt:filetime>2021-03-23T00:00:00Z</vt:filetime>
  </property>
</Properties>
</file>