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59"/>
  </p:notesMasterIdLst>
  <p:sldIdLst>
    <p:sldId id="287" r:id="rId2"/>
    <p:sldId id="257" r:id="rId3"/>
    <p:sldId id="295" r:id="rId4"/>
    <p:sldId id="352" r:id="rId5"/>
    <p:sldId id="356" r:id="rId6"/>
    <p:sldId id="318" r:id="rId7"/>
    <p:sldId id="347" r:id="rId8"/>
    <p:sldId id="387" r:id="rId9"/>
    <p:sldId id="349" r:id="rId10"/>
    <p:sldId id="363" r:id="rId11"/>
    <p:sldId id="364" r:id="rId12"/>
    <p:sldId id="388" r:id="rId13"/>
    <p:sldId id="365" r:id="rId14"/>
    <p:sldId id="353" r:id="rId15"/>
    <p:sldId id="367" r:id="rId16"/>
    <p:sldId id="368" r:id="rId17"/>
    <p:sldId id="369" r:id="rId18"/>
    <p:sldId id="354" r:id="rId19"/>
    <p:sldId id="370" r:id="rId20"/>
    <p:sldId id="390" r:id="rId21"/>
    <p:sldId id="371" r:id="rId22"/>
    <p:sldId id="372" r:id="rId23"/>
    <p:sldId id="392" r:id="rId24"/>
    <p:sldId id="355" r:id="rId25"/>
    <p:sldId id="373" r:id="rId26"/>
    <p:sldId id="389" r:id="rId27"/>
    <p:sldId id="374" r:id="rId28"/>
    <p:sldId id="396" r:id="rId29"/>
    <p:sldId id="357" r:id="rId30"/>
    <p:sldId id="359" r:id="rId31"/>
    <p:sldId id="299" r:id="rId32"/>
    <p:sldId id="301" r:id="rId33"/>
    <p:sldId id="300" r:id="rId34"/>
    <p:sldId id="360" r:id="rId35"/>
    <p:sldId id="375" r:id="rId36"/>
    <p:sldId id="376" r:id="rId37"/>
    <p:sldId id="361" r:id="rId38"/>
    <p:sldId id="377" r:id="rId39"/>
    <p:sldId id="378" r:id="rId40"/>
    <p:sldId id="398" r:id="rId41"/>
    <p:sldId id="399" r:id="rId42"/>
    <p:sldId id="379" r:id="rId43"/>
    <p:sldId id="380" r:id="rId44"/>
    <p:sldId id="397" r:id="rId45"/>
    <p:sldId id="358" r:id="rId46"/>
    <p:sldId id="348" r:id="rId47"/>
    <p:sldId id="381" r:id="rId48"/>
    <p:sldId id="395" r:id="rId49"/>
    <p:sldId id="382" r:id="rId50"/>
    <p:sldId id="383" r:id="rId51"/>
    <p:sldId id="385" r:id="rId52"/>
    <p:sldId id="362" r:id="rId53"/>
    <p:sldId id="384" r:id="rId54"/>
    <p:sldId id="393" r:id="rId55"/>
    <p:sldId id="386" r:id="rId56"/>
    <p:sldId id="394" r:id="rId57"/>
    <p:sldId id="279" r:id="rId58"/>
  </p:sldIdLst>
  <p:sldSz cx="16256000" cy="10160000"/>
  <p:notesSz cx="16256000" cy="1016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7"/>
    <p:restoredTop sz="92653"/>
  </p:normalViewPr>
  <p:slideViewPr>
    <p:cSldViewPr>
      <p:cViewPr varScale="1">
        <p:scale>
          <a:sx n="40" d="100"/>
          <a:sy n="40" d="100"/>
        </p:scale>
        <p:origin x="1468" y="36"/>
      </p:cViewPr>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D1E40A5E-A933-0C44-B68E-EAECDD46D78F}" type="datetimeFigureOut">
              <a:rPr lang="en-US" smtClean="0"/>
              <a:t>4/21/2023</a:t>
            </a:fld>
            <a:endParaRPr lang="en-US"/>
          </a:p>
        </p:txBody>
      </p:sp>
      <p:sp>
        <p:nvSpPr>
          <p:cNvPr id="4" name="Slide Image Placeholder 3"/>
          <p:cNvSpPr>
            <a:spLocks noGrp="1" noRot="1" noChangeAspect="1"/>
          </p:cNvSpPr>
          <p:nvPr>
            <p:ph type="sldImg" idx="2"/>
          </p:nvPr>
        </p:nvSpPr>
        <p:spPr>
          <a:xfrm>
            <a:off x="5384800" y="12700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742CB68C-0C9E-1543-B45C-4EFB047626C8}" type="slidenum">
              <a:rPr lang="en-US" smtClean="0"/>
              <a:t>‹#›</a:t>
            </a:fld>
            <a:endParaRPr lang="en-US"/>
          </a:p>
        </p:txBody>
      </p:sp>
    </p:spTree>
    <p:extLst>
      <p:ext uri="{BB962C8B-B14F-4D97-AF65-F5344CB8AC3E}">
        <p14:creationId xmlns:p14="http://schemas.microsoft.com/office/powerpoint/2010/main" val="244760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39717-6C19-3444-8228-39FBB4DDCF92}" type="slidenum">
              <a:rPr lang="en-US" smtClean="0"/>
              <a:t>2</a:t>
            </a:fld>
            <a:endParaRPr lang="en-US"/>
          </a:p>
        </p:txBody>
      </p:sp>
    </p:spTree>
    <p:extLst>
      <p:ext uri="{BB962C8B-B14F-4D97-AF65-F5344CB8AC3E}">
        <p14:creationId xmlns:p14="http://schemas.microsoft.com/office/powerpoint/2010/main" val="158821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Other minorities – small sample</a:t>
            </a:r>
          </a:p>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33</a:t>
            </a:fld>
            <a:endParaRPr lang="en-US"/>
          </a:p>
        </p:txBody>
      </p:sp>
    </p:spTree>
    <p:extLst>
      <p:ext uri="{BB962C8B-B14F-4D97-AF65-F5344CB8AC3E}">
        <p14:creationId xmlns:p14="http://schemas.microsoft.com/office/powerpoint/2010/main" val="308066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a:t>
            </a:fld>
            <a:endParaRPr lang="en-US"/>
          </a:p>
        </p:txBody>
      </p:sp>
    </p:spTree>
    <p:extLst>
      <p:ext uri="{BB962C8B-B14F-4D97-AF65-F5344CB8AC3E}">
        <p14:creationId xmlns:p14="http://schemas.microsoft.com/office/powerpoint/2010/main" val="145162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4</a:t>
            </a:fld>
            <a:endParaRPr lang="en-US"/>
          </a:p>
        </p:txBody>
      </p:sp>
    </p:spTree>
    <p:extLst>
      <p:ext uri="{BB962C8B-B14F-4D97-AF65-F5344CB8AC3E}">
        <p14:creationId xmlns:p14="http://schemas.microsoft.com/office/powerpoint/2010/main" val="1637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6</a:t>
            </a:fld>
            <a:endParaRPr lang="en-US"/>
          </a:p>
        </p:txBody>
      </p:sp>
    </p:spTree>
    <p:extLst>
      <p:ext uri="{BB962C8B-B14F-4D97-AF65-F5344CB8AC3E}">
        <p14:creationId xmlns:p14="http://schemas.microsoft.com/office/powerpoint/2010/main" val="41564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14</a:t>
            </a:fld>
            <a:endParaRPr lang="en-US"/>
          </a:p>
        </p:txBody>
      </p:sp>
    </p:spTree>
    <p:extLst>
      <p:ext uri="{BB962C8B-B14F-4D97-AF65-F5344CB8AC3E}">
        <p14:creationId xmlns:p14="http://schemas.microsoft.com/office/powerpoint/2010/main" val="105188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18</a:t>
            </a:fld>
            <a:endParaRPr lang="en-US"/>
          </a:p>
        </p:txBody>
      </p:sp>
    </p:spTree>
    <p:extLst>
      <p:ext uri="{BB962C8B-B14F-4D97-AF65-F5344CB8AC3E}">
        <p14:creationId xmlns:p14="http://schemas.microsoft.com/office/powerpoint/2010/main" val="185246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24</a:t>
            </a:fld>
            <a:endParaRPr lang="en-US"/>
          </a:p>
        </p:txBody>
      </p:sp>
    </p:spTree>
    <p:extLst>
      <p:ext uri="{BB962C8B-B14F-4D97-AF65-F5344CB8AC3E}">
        <p14:creationId xmlns:p14="http://schemas.microsoft.com/office/powerpoint/2010/main" val="351597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31</a:t>
            </a:fld>
            <a:endParaRPr lang="en-US"/>
          </a:p>
        </p:txBody>
      </p:sp>
    </p:spTree>
    <p:extLst>
      <p:ext uri="{BB962C8B-B14F-4D97-AF65-F5344CB8AC3E}">
        <p14:creationId xmlns:p14="http://schemas.microsoft.com/office/powerpoint/2010/main" val="350565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months: housing, food &amp; utility, healthcare, childcare, and socioemotional needs</a:t>
            </a:r>
          </a:p>
        </p:txBody>
      </p:sp>
      <p:sp>
        <p:nvSpPr>
          <p:cNvPr id="4" name="Slide Number Placeholder 3"/>
          <p:cNvSpPr>
            <a:spLocks noGrp="1"/>
          </p:cNvSpPr>
          <p:nvPr>
            <p:ph type="sldNum" sz="quarter" idx="5"/>
          </p:nvPr>
        </p:nvSpPr>
        <p:spPr/>
        <p:txBody>
          <a:bodyPr/>
          <a:lstStyle/>
          <a:p>
            <a:fld id="{742CB68C-0C9E-1543-B45C-4EFB047626C8}" type="slidenum">
              <a:rPr lang="en-US" smtClean="0"/>
              <a:t>32</a:t>
            </a:fld>
            <a:endParaRPr lang="en-US"/>
          </a:p>
        </p:txBody>
      </p:sp>
    </p:spTree>
    <p:extLst>
      <p:ext uri="{BB962C8B-B14F-4D97-AF65-F5344CB8AC3E}">
        <p14:creationId xmlns:p14="http://schemas.microsoft.com/office/powerpoint/2010/main" val="3450298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15888177-3C7B-8E45-BB76-0A1E90783836}"/>
              </a:ext>
            </a:extLst>
          </p:cNvPr>
          <p:cNvSpPr/>
          <p:nvPr userDrawn="1"/>
        </p:nvSpPr>
        <p:spPr>
          <a:xfrm>
            <a:off x="0" y="0"/>
            <a:ext cx="16256000" cy="8896350"/>
          </a:xfrm>
          <a:custGeom>
            <a:avLst/>
            <a:gdLst/>
            <a:ahLst/>
            <a:cxnLst/>
            <a:rect l="l" t="t" r="r" b="b"/>
            <a:pathLst>
              <a:path w="16256000" h="8896350">
                <a:moveTo>
                  <a:pt x="16256000" y="0"/>
                </a:moveTo>
                <a:lnTo>
                  <a:pt x="0" y="0"/>
                </a:lnTo>
                <a:lnTo>
                  <a:pt x="0" y="8896350"/>
                </a:lnTo>
                <a:lnTo>
                  <a:pt x="16256000" y="8896350"/>
                </a:lnTo>
                <a:lnTo>
                  <a:pt x="16256000" y="0"/>
                </a:lnTo>
                <a:close/>
              </a:path>
            </a:pathLst>
          </a:custGeom>
          <a:solidFill>
            <a:schemeClr val="tx2"/>
          </a:solidFill>
        </p:spPr>
        <p:txBody>
          <a:bodyPr wrap="square" lIns="0" tIns="0" rIns="0" bIns="0" rtlCol="0"/>
          <a:lstStyle/>
          <a:p>
            <a:endParaRPr/>
          </a:p>
        </p:txBody>
      </p:sp>
      <p:sp>
        <p:nvSpPr>
          <p:cNvPr id="6" name="Holder 2">
            <a:extLst>
              <a:ext uri="{FF2B5EF4-FFF2-40B4-BE49-F238E27FC236}">
                <a16:creationId xmlns:a16="http://schemas.microsoft.com/office/drawing/2014/main" id="{14D0E5A6-4459-064D-8151-E6983FF53425}"/>
              </a:ext>
            </a:extLst>
          </p:cNvPr>
          <p:cNvSpPr>
            <a:spLocks noGrp="1"/>
          </p:cNvSpPr>
          <p:nvPr>
            <p:ph type="title"/>
          </p:nvPr>
        </p:nvSpPr>
        <p:spPr>
          <a:xfrm>
            <a:off x="738632" y="660400"/>
            <a:ext cx="12875768" cy="1166986"/>
          </a:xfrm>
          <a:prstGeom prst="rect">
            <a:avLst/>
          </a:prstGeom>
        </p:spPr>
        <p:txBody>
          <a:bodyPr wrap="square" lIns="0" tIns="0" rIns="0" bIns="0">
            <a:spAutoFit/>
          </a:bodyPr>
          <a:lstStyle>
            <a:lvl1pPr>
              <a:lnSpc>
                <a:spcPct val="100000"/>
              </a:lnSpc>
              <a:defRPr sz="7900" b="1" i="0">
                <a:solidFill>
                  <a:srgbClr val="464646"/>
                </a:solidFill>
                <a:latin typeface="UnitedSansSemiCond-Heavy"/>
                <a:cs typeface="UnitedSansSemiCond-Heavy"/>
              </a:defRPr>
            </a:lvl1pPr>
          </a:lstStyle>
          <a:p>
            <a:pPr marL="12700" marR="0" lvl="0" indent="0" defTabSz="914400" eaLnBrk="1" fontAlgn="auto" latinLnBrk="0" hangingPunct="1">
              <a:lnSpc>
                <a:spcPts val="9055"/>
              </a:lnSpc>
              <a:spcBef>
                <a:spcPts val="90"/>
              </a:spcBef>
              <a:spcAft>
                <a:spcPts val="0"/>
              </a:spcAft>
              <a:tabLst/>
              <a:defRPr/>
            </a:pPr>
            <a:endParaRPr lang="en-GB" dirty="0"/>
          </a:p>
        </p:txBody>
      </p:sp>
      <p:sp>
        <p:nvSpPr>
          <p:cNvPr id="3" name="Text Placeholder 2">
            <a:extLst>
              <a:ext uri="{FF2B5EF4-FFF2-40B4-BE49-F238E27FC236}">
                <a16:creationId xmlns:a16="http://schemas.microsoft.com/office/drawing/2014/main" id="{6DACABFE-DF57-F443-9F39-C6AD673B5DE6}"/>
              </a:ext>
            </a:extLst>
          </p:cNvPr>
          <p:cNvSpPr>
            <a:spLocks noGrp="1"/>
          </p:cNvSpPr>
          <p:nvPr>
            <p:ph type="body" sz="quarter" idx="10"/>
          </p:nvPr>
        </p:nvSpPr>
        <p:spPr>
          <a:xfrm>
            <a:off x="736600" y="6070600"/>
            <a:ext cx="14782800" cy="2133600"/>
          </a:xfrm>
        </p:spPr>
        <p:txBody>
          <a:bodyPr anchor="b">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endParaRPr lang="en-US" dirty="0"/>
          </a:p>
        </p:txBody>
      </p:sp>
      <p:pic>
        <p:nvPicPr>
          <p:cNvPr id="4" name="Picture 3">
            <a:extLst>
              <a:ext uri="{FF2B5EF4-FFF2-40B4-BE49-F238E27FC236}">
                <a16:creationId xmlns:a16="http://schemas.microsoft.com/office/drawing/2014/main" id="{68DE815D-7C8A-044D-9EF6-FA17F46CA3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9051925"/>
            <a:ext cx="1752600" cy="985838"/>
          </a:xfrm>
          <a:prstGeom prst="rect">
            <a:avLst/>
          </a:prstGeom>
        </p:spPr>
      </p:pic>
      <p:pic>
        <p:nvPicPr>
          <p:cNvPr id="7" name="Picture 6">
            <a:extLst>
              <a:ext uri="{FF2B5EF4-FFF2-40B4-BE49-F238E27FC236}">
                <a16:creationId xmlns:a16="http://schemas.microsoft.com/office/drawing/2014/main" id="{25C69039-E374-D141-80D2-E388EFBC78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600" y="9242063"/>
            <a:ext cx="1333500" cy="562337"/>
          </a:xfrm>
          <a:prstGeom prst="rect">
            <a:avLst/>
          </a:prstGeom>
        </p:spPr>
      </p:pic>
    </p:spTree>
    <p:extLst>
      <p:ext uri="{BB962C8B-B14F-4D97-AF65-F5344CB8AC3E}">
        <p14:creationId xmlns:p14="http://schemas.microsoft.com/office/powerpoint/2010/main" val="51299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47F-086E-934A-832A-84F86E92C73A}"/>
              </a:ext>
            </a:extLst>
          </p:cNvPr>
          <p:cNvSpPr>
            <a:spLocks noGrp="1"/>
          </p:cNvSpPr>
          <p:nvPr>
            <p:ph type="title"/>
          </p:nvPr>
        </p:nvSpPr>
        <p:spPr>
          <a:xfrm>
            <a:off x="736600" y="660400"/>
            <a:ext cx="14759432" cy="646331"/>
          </a:xfrm>
          <a:prstGeom prst="rect">
            <a:avLst/>
          </a:prstGeom>
        </p:spPr>
        <p:txBody>
          <a:bodyPr/>
          <a:lstStyle>
            <a:lvl1pPr>
              <a:lnSpc>
                <a:spcPct val="100000"/>
              </a:lnSpc>
              <a:defRPr/>
            </a:lvl1pPr>
          </a:lstStyle>
          <a:p>
            <a:r>
              <a:rPr lang="en-US" dirty="0"/>
              <a:t>Click to edit Master title style</a:t>
            </a:r>
          </a:p>
        </p:txBody>
      </p:sp>
      <p:sp>
        <p:nvSpPr>
          <p:cNvPr id="3" name="Footer Placeholder 2">
            <a:extLst>
              <a:ext uri="{FF2B5EF4-FFF2-40B4-BE49-F238E27FC236}">
                <a16:creationId xmlns:a16="http://schemas.microsoft.com/office/drawing/2014/main" id="{176105AD-9C2B-D84D-8E60-BEB71D9F3D56}"/>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
        <p:nvSpPr>
          <p:cNvPr id="4" name="Slide Number Placeholder 3">
            <a:extLst>
              <a:ext uri="{FF2B5EF4-FFF2-40B4-BE49-F238E27FC236}">
                <a16:creationId xmlns:a16="http://schemas.microsoft.com/office/drawing/2014/main" id="{2A939D36-663B-B245-AE06-3027335C146B}"/>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89892E7-A5E8-F04F-A81E-095C39A36352}"/>
              </a:ext>
            </a:extLst>
          </p:cNvPr>
          <p:cNvSpPr>
            <a:spLocks noGrp="1"/>
          </p:cNvSpPr>
          <p:nvPr>
            <p:ph type="body" sz="quarter" idx="12"/>
          </p:nvPr>
        </p:nvSpPr>
        <p:spPr>
          <a:xfrm>
            <a:off x="736600" y="2724673"/>
            <a:ext cx="14782800" cy="5486400"/>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endParaRPr lang="en-US" dirty="0"/>
          </a:p>
        </p:txBody>
      </p:sp>
    </p:spTree>
    <p:extLst>
      <p:ext uri="{BB962C8B-B14F-4D97-AF65-F5344CB8AC3E}">
        <p14:creationId xmlns:p14="http://schemas.microsoft.com/office/powerpoint/2010/main" val="1027320928"/>
      </p:ext>
    </p:extLst>
  </p:cSld>
  <p:clrMapOvr>
    <a:masterClrMapping/>
  </p:clrMapOvr>
  <p:extLst>
    <p:ext uri="{DCECCB84-F9BA-43D5-87BE-67443E8EF086}">
      <p15:sldGuideLst xmlns:p15="http://schemas.microsoft.com/office/powerpoint/2012/main">
        <p15:guide id="1" pos="49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47F-086E-934A-832A-84F86E92C73A}"/>
              </a:ext>
            </a:extLst>
          </p:cNvPr>
          <p:cNvSpPr>
            <a:spLocks noGrp="1"/>
          </p:cNvSpPr>
          <p:nvPr>
            <p:ph type="title"/>
          </p:nvPr>
        </p:nvSpPr>
        <p:spPr>
          <a:xfrm>
            <a:off x="736600" y="660400"/>
            <a:ext cx="14759432" cy="646331"/>
          </a:xfrm>
          <a:prstGeom prst="rect">
            <a:avLst/>
          </a:prstGeom>
        </p:spPr>
        <p:txBody>
          <a:bodyPr/>
          <a:lstStyle>
            <a:lvl1pPr>
              <a:lnSpc>
                <a:spcPct val="100000"/>
              </a:lnSpc>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A939D36-663B-B245-AE06-3027335C146B}"/>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89892E7-A5E8-F04F-A81E-095C39A36352}"/>
              </a:ext>
            </a:extLst>
          </p:cNvPr>
          <p:cNvSpPr>
            <a:spLocks noGrp="1"/>
          </p:cNvSpPr>
          <p:nvPr>
            <p:ph type="body" sz="quarter" idx="12"/>
          </p:nvPr>
        </p:nvSpPr>
        <p:spPr>
          <a:xfrm>
            <a:off x="736600" y="2735431"/>
            <a:ext cx="14782800" cy="5486400"/>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endParaRPr lang="en-US" dirty="0"/>
          </a:p>
        </p:txBody>
      </p:sp>
      <p:sp>
        <p:nvSpPr>
          <p:cNvPr id="7" name="Footer Placeholder 2">
            <a:extLst>
              <a:ext uri="{FF2B5EF4-FFF2-40B4-BE49-F238E27FC236}">
                <a16:creationId xmlns:a16="http://schemas.microsoft.com/office/drawing/2014/main" id="{175CA418-512B-ED4B-8AAD-9A78479BA61A}"/>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Tree>
    <p:extLst>
      <p:ext uri="{BB962C8B-B14F-4D97-AF65-F5344CB8AC3E}">
        <p14:creationId xmlns:p14="http://schemas.microsoft.com/office/powerpoint/2010/main" val="2650545150"/>
      </p:ext>
    </p:extLst>
  </p:cSld>
  <p:clrMapOvr>
    <a:masterClrMapping/>
  </p:clrMapOvr>
  <p:extLst>
    <p:ext uri="{DCECCB84-F9BA-43D5-87BE-67443E8EF086}">
      <p15:sldGuideLst xmlns:p15="http://schemas.microsoft.com/office/powerpoint/2012/main">
        <p15:guide id="1" pos="49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B32B-CDD4-8442-BA80-E19D165975A4}"/>
              </a:ext>
            </a:extLst>
          </p:cNvPr>
          <p:cNvSpPr>
            <a:spLocks noGrp="1"/>
          </p:cNvSpPr>
          <p:nvPr>
            <p:ph type="title"/>
          </p:nvPr>
        </p:nvSpPr>
        <p:spPr>
          <a:xfrm>
            <a:off x="738632" y="660400"/>
            <a:ext cx="14757400" cy="646331"/>
          </a:xfrm>
        </p:spPr>
        <p:txBody>
          <a:bodyPr/>
          <a:lstStyle>
            <a:lvl1pPr>
              <a:lnSpc>
                <a:spcPct val="100000"/>
              </a:lnSpc>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A1B0159-0CFB-4546-8E74-7F601415E723}"/>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4AE18FA7-B07F-474E-B6F2-BE5A4F053572}"/>
              </a:ext>
            </a:extLst>
          </p:cNvPr>
          <p:cNvSpPr>
            <a:spLocks noGrp="1"/>
          </p:cNvSpPr>
          <p:nvPr>
            <p:ph type="body" sz="quarter" idx="12"/>
          </p:nvPr>
        </p:nvSpPr>
        <p:spPr>
          <a:xfrm>
            <a:off x="737198" y="2735431"/>
            <a:ext cx="7162800" cy="5410200"/>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endParaRPr lang="en-US" dirty="0"/>
          </a:p>
        </p:txBody>
      </p:sp>
      <p:sp>
        <p:nvSpPr>
          <p:cNvPr id="8" name="Picture Placeholder 7">
            <a:extLst>
              <a:ext uri="{FF2B5EF4-FFF2-40B4-BE49-F238E27FC236}">
                <a16:creationId xmlns:a16="http://schemas.microsoft.com/office/drawing/2014/main" id="{FFC687EA-B5C7-5C4C-9384-0836F5AAF98D}"/>
              </a:ext>
            </a:extLst>
          </p:cNvPr>
          <p:cNvSpPr>
            <a:spLocks noGrp="1"/>
          </p:cNvSpPr>
          <p:nvPr>
            <p:ph type="pic" sz="quarter" idx="13"/>
          </p:nvPr>
        </p:nvSpPr>
        <p:spPr>
          <a:xfrm>
            <a:off x="8890000" y="2727362"/>
            <a:ext cx="6629400" cy="6162638"/>
          </a:xfrm>
        </p:spPr>
        <p:txBody>
          <a:bodyPr/>
          <a:lstStyle>
            <a:lvl1pPr marL="0" indent="0">
              <a:buNone/>
              <a:defRPr/>
            </a:lvl1pPr>
          </a:lstStyle>
          <a:p>
            <a:endParaRPr lang="en-US" dirty="0"/>
          </a:p>
        </p:txBody>
      </p:sp>
      <p:sp>
        <p:nvSpPr>
          <p:cNvPr id="7" name="Footer Placeholder 2">
            <a:extLst>
              <a:ext uri="{FF2B5EF4-FFF2-40B4-BE49-F238E27FC236}">
                <a16:creationId xmlns:a16="http://schemas.microsoft.com/office/drawing/2014/main" id="{6BEB14FC-2512-264C-81FC-74C9EEB40119}"/>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Tree>
    <p:extLst>
      <p:ext uri="{BB962C8B-B14F-4D97-AF65-F5344CB8AC3E}">
        <p14:creationId xmlns:p14="http://schemas.microsoft.com/office/powerpoint/2010/main" val="309311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F15A-C753-1D97-8886-6C14189A1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AAF14-E7E3-E5D2-CBE9-BEE7CE8B89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D3D7D-850A-8C44-534C-9515116B7DB9}"/>
              </a:ext>
            </a:extLst>
          </p:cNvPr>
          <p:cNvSpPr>
            <a:spLocks noGrp="1"/>
          </p:cNvSpPr>
          <p:nvPr>
            <p:ph type="dt" sz="half" idx="10"/>
          </p:nvPr>
        </p:nvSpPr>
        <p:spPr/>
        <p:txBody>
          <a:bodyPr/>
          <a:lstStyle/>
          <a:p>
            <a:fld id="{7CA1499D-D4A8-A74B-9042-39605A672899}" type="datetimeFigureOut">
              <a:rPr lang="en-US" smtClean="0"/>
              <a:t>4/21/2023</a:t>
            </a:fld>
            <a:endParaRPr lang="en-US"/>
          </a:p>
        </p:txBody>
      </p:sp>
      <p:sp>
        <p:nvSpPr>
          <p:cNvPr id="5" name="Footer Placeholder 4">
            <a:extLst>
              <a:ext uri="{FF2B5EF4-FFF2-40B4-BE49-F238E27FC236}">
                <a16:creationId xmlns:a16="http://schemas.microsoft.com/office/drawing/2014/main" id="{7BA50FC2-CE7E-E158-A0C0-BA71869AA6D2}"/>
              </a:ext>
            </a:extLst>
          </p:cNvPr>
          <p:cNvSpPr>
            <a:spLocks noGrp="1"/>
          </p:cNvSpPr>
          <p:nvPr>
            <p:ph type="ftr" sz="quarter" idx="11"/>
          </p:nvPr>
        </p:nvSpPr>
        <p:spPr>
          <a:xfrm>
            <a:off x="774700" y="9417607"/>
            <a:ext cx="1136650" cy="215444"/>
          </a:xfrm>
        </p:spPr>
        <p:txBody>
          <a:bodyPr/>
          <a:lstStyle/>
          <a:p>
            <a:endParaRPr lang="en-US"/>
          </a:p>
        </p:txBody>
      </p:sp>
      <p:sp>
        <p:nvSpPr>
          <p:cNvPr id="6" name="Slide Number Placeholder 5">
            <a:extLst>
              <a:ext uri="{FF2B5EF4-FFF2-40B4-BE49-F238E27FC236}">
                <a16:creationId xmlns:a16="http://schemas.microsoft.com/office/drawing/2014/main" id="{7336E977-C1FC-EBAC-14D3-7DFF08D0590A}"/>
              </a:ext>
            </a:extLst>
          </p:cNvPr>
          <p:cNvSpPr>
            <a:spLocks noGrp="1"/>
          </p:cNvSpPr>
          <p:nvPr>
            <p:ph type="sldNum" sz="quarter" idx="12"/>
          </p:nvPr>
        </p:nvSpPr>
        <p:spPr/>
        <p:txBody>
          <a:bodyPr/>
          <a:lstStyle/>
          <a:p>
            <a:fld id="{F67E69F2-F8E9-A943-B455-1426C8897035}" type="slidenum">
              <a:rPr lang="en-US" smtClean="0"/>
              <a:t>‹#›</a:t>
            </a:fld>
            <a:endParaRPr lang="en-US"/>
          </a:p>
        </p:txBody>
      </p:sp>
    </p:spTree>
    <p:extLst>
      <p:ext uri="{BB962C8B-B14F-4D97-AF65-F5344CB8AC3E}">
        <p14:creationId xmlns:p14="http://schemas.microsoft.com/office/powerpoint/2010/main" val="338391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4B80730-22BF-5242-80B3-103685FFBA7F}"/>
              </a:ext>
            </a:extLst>
          </p:cNvPr>
          <p:cNvSpPr/>
          <p:nvPr userDrawn="1"/>
        </p:nvSpPr>
        <p:spPr>
          <a:xfrm>
            <a:off x="0" y="0"/>
            <a:ext cx="16256000" cy="8896350"/>
          </a:xfrm>
          <a:custGeom>
            <a:avLst/>
            <a:gdLst/>
            <a:ahLst/>
            <a:cxnLst/>
            <a:rect l="l" t="t" r="r" b="b"/>
            <a:pathLst>
              <a:path w="16256000" h="8896350">
                <a:moveTo>
                  <a:pt x="16256000" y="0"/>
                </a:moveTo>
                <a:lnTo>
                  <a:pt x="0" y="0"/>
                </a:lnTo>
                <a:lnTo>
                  <a:pt x="0" y="8896350"/>
                </a:lnTo>
                <a:lnTo>
                  <a:pt x="16256000" y="8896350"/>
                </a:lnTo>
                <a:lnTo>
                  <a:pt x="16256000" y="0"/>
                </a:lnTo>
                <a:close/>
              </a:path>
            </a:pathLst>
          </a:custGeom>
          <a:solidFill>
            <a:srgbClr val="F2F0F0"/>
          </a:solidFill>
        </p:spPr>
        <p:txBody>
          <a:bodyPr wrap="square" lIns="0" tIns="0" rIns="0" bIns="0" rtlCol="0"/>
          <a:lstStyle/>
          <a:p>
            <a:endParaRPr/>
          </a:p>
        </p:txBody>
      </p:sp>
      <p:sp>
        <p:nvSpPr>
          <p:cNvPr id="8" name="Holder 2">
            <a:extLst>
              <a:ext uri="{FF2B5EF4-FFF2-40B4-BE49-F238E27FC236}">
                <a16:creationId xmlns:a16="http://schemas.microsoft.com/office/drawing/2014/main" id="{2A7E46F7-B749-874B-82A6-8E7AD740ED32}"/>
              </a:ext>
            </a:extLst>
          </p:cNvPr>
          <p:cNvSpPr>
            <a:spLocks noGrp="1"/>
          </p:cNvSpPr>
          <p:nvPr>
            <p:ph type="title"/>
          </p:nvPr>
        </p:nvSpPr>
        <p:spPr>
          <a:xfrm>
            <a:off x="738632" y="660400"/>
            <a:ext cx="14757400" cy="591380"/>
          </a:xfrm>
          <a:prstGeom prst="rect">
            <a:avLst/>
          </a:prstGeom>
        </p:spPr>
        <p:txBody>
          <a:bodyPr wrap="square" lIns="0" tIns="0" rIns="0" bIns="0">
            <a:spAutoFit/>
          </a:bodyPr>
          <a:lstStyle>
            <a:lvl1pPr>
              <a:defRPr sz="4200" b="1" i="0">
                <a:solidFill>
                  <a:srgbClr val="464646"/>
                </a:solidFill>
                <a:latin typeface="UnitedSansSemiCond-Heavy"/>
                <a:cs typeface="UnitedSansSemiCond-Heavy"/>
              </a:defRPr>
            </a:lvl1pPr>
          </a:lstStyle>
          <a:p>
            <a:endParaRPr lang="en-GB" dirty="0"/>
          </a:p>
        </p:txBody>
      </p:sp>
      <p:sp>
        <p:nvSpPr>
          <p:cNvPr id="9" name="Holder 4">
            <a:extLst>
              <a:ext uri="{FF2B5EF4-FFF2-40B4-BE49-F238E27FC236}">
                <a16:creationId xmlns:a16="http://schemas.microsoft.com/office/drawing/2014/main" id="{7F544F96-B429-0341-9C75-09321A1E9FD4}"/>
              </a:ext>
            </a:extLst>
          </p:cNvPr>
          <p:cNvSpPr>
            <a:spLocks noGrp="1"/>
          </p:cNvSpPr>
          <p:nvPr>
            <p:ph type="ftr" sz="quarter" idx="3"/>
          </p:nvPr>
        </p:nvSpPr>
        <p:spPr>
          <a:xfrm>
            <a:off x="774700" y="9417607"/>
            <a:ext cx="1136650" cy="209550"/>
          </a:xfrm>
          <a:prstGeom prst="rect">
            <a:avLst/>
          </a:prstGeom>
        </p:spPr>
        <p:txBody>
          <a:bodyPr wrap="square" lIns="0" tIns="0" rIns="0" bIns="0">
            <a:spAutoFit/>
          </a:bodyPr>
          <a:lstStyle>
            <a:lvl1pPr>
              <a:defRPr sz="1400" b="0" i="0">
                <a:solidFill>
                  <a:srgbClr val="464646"/>
                </a:solidFill>
                <a:latin typeface="UnitedSansSemiCond-Medium"/>
                <a:cs typeface="UnitedSansSemiCond-Medium"/>
              </a:defRPr>
            </a:lvl1pPr>
          </a:lstStyle>
          <a:p>
            <a:pPr marL="12700">
              <a:lnSpc>
                <a:spcPts val="1590"/>
              </a:lnSpc>
            </a:pPr>
            <a:r>
              <a:rPr spc="-5" dirty="0"/>
              <a:t>Presentation</a:t>
            </a:r>
            <a:r>
              <a:rPr spc="-45" dirty="0"/>
              <a:t> </a:t>
            </a:r>
            <a:r>
              <a:rPr dirty="0"/>
              <a:t>title</a:t>
            </a:r>
          </a:p>
        </p:txBody>
      </p:sp>
      <p:sp>
        <p:nvSpPr>
          <p:cNvPr id="10" name="Holder 6">
            <a:extLst>
              <a:ext uri="{FF2B5EF4-FFF2-40B4-BE49-F238E27FC236}">
                <a16:creationId xmlns:a16="http://schemas.microsoft.com/office/drawing/2014/main" id="{410F957D-ED1D-6A4E-8C67-1E2BFDE7206B}"/>
              </a:ext>
            </a:extLst>
          </p:cNvPr>
          <p:cNvSpPr>
            <a:spLocks noGrp="1"/>
          </p:cNvSpPr>
          <p:nvPr>
            <p:ph type="sldNum" sz="quarter" idx="4"/>
          </p:nvPr>
        </p:nvSpPr>
        <p:spPr>
          <a:xfrm>
            <a:off x="11780520" y="9423400"/>
            <a:ext cx="3738880" cy="215444"/>
          </a:xfrm>
          <a:prstGeom prst="rect">
            <a:avLst/>
          </a:prstGeom>
        </p:spPr>
        <p:txBody>
          <a:bodyPr wrap="square" lIns="0" tIns="0" rIns="0" bIns="0">
            <a:spAutoFit/>
          </a:bodyPr>
          <a:lstStyle>
            <a:lvl1pPr algn="r">
              <a:defRPr sz="1400" b="0" i="0" kern="1200" spc="-5">
                <a:solidFill>
                  <a:srgbClr val="464646"/>
                </a:solidFill>
                <a:latin typeface="UnitedSansSemiCond-Medium"/>
                <a:ea typeface="+mn-ea"/>
                <a:cs typeface="UnitedSansSemiCond-Medium"/>
              </a:defRPr>
            </a:lvl1pPr>
          </a:lstStyle>
          <a:p>
            <a:fld id="{B6F15528-21DE-4FAA-801E-634DDDAF4B2B}" type="slidenum">
              <a:rPr lang="en-GB" smtClean="0"/>
              <a:pPr/>
              <a:t>‹#›</a:t>
            </a:fld>
            <a:endParaRPr lang="en-GB" dirty="0"/>
          </a:p>
        </p:txBody>
      </p:sp>
      <p:sp>
        <p:nvSpPr>
          <p:cNvPr id="11" name="Text Placeholder 10">
            <a:extLst>
              <a:ext uri="{FF2B5EF4-FFF2-40B4-BE49-F238E27FC236}">
                <a16:creationId xmlns:a16="http://schemas.microsoft.com/office/drawing/2014/main" id="{2CBBFC99-E1AE-B249-8FCF-5D72B19A7FF7}"/>
              </a:ext>
            </a:extLst>
          </p:cNvPr>
          <p:cNvSpPr>
            <a:spLocks noGrp="1"/>
          </p:cNvSpPr>
          <p:nvPr>
            <p:ph type="body" idx="1"/>
          </p:nvPr>
        </p:nvSpPr>
        <p:spPr>
          <a:xfrm>
            <a:off x="753872" y="2717800"/>
            <a:ext cx="14765528" cy="5410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41484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79" r:id="rId3"/>
    <p:sldLayoutId id="2147483687" r:id="rId4"/>
    <p:sldLayoutId id="2147483690" r:id="rId5"/>
  </p:sldLayoutIdLst>
  <p:txStyles>
    <p:titleStyle>
      <a:lvl1pPr algn="l" defTabSz="914400" rtl="0" eaLnBrk="1" latinLnBrk="0" hangingPunct="1">
        <a:lnSpc>
          <a:spcPct val="90000"/>
        </a:lnSpc>
        <a:spcBef>
          <a:spcPct val="0"/>
        </a:spcBef>
        <a:buNone/>
        <a:defRPr sz="44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130000"/>
        <a:buFont typeface="Arial" panose="020B0604020202020204" pitchFamily="34" charset="0"/>
        <a:buChar char="•"/>
        <a:defRPr sz="2800" kern="1200" spc="3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2000" kern="1200" spc="3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1800" kern="1200" spc="3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 userDrawn="1">
          <p15:clr>
            <a:srgbClr val="F26B43"/>
          </p15:clr>
        </p15:guide>
        <p15:guide id="2" pos="464" userDrawn="1">
          <p15:clr>
            <a:srgbClr val="F26B43"/>
          </p15:clr>
        </p15:guide>
        <p15:guide id="3" pos="9776" userDrawn="1">
          <p15:clr>
            <a:srgbClr val="F26B43"/>
          </p15:clr>
        </p15:guide>
        <p15:guide id="4" orient="horz" pos="6032" userDrawn="1">
          <p15:clr>
            <a:srgbClr val="F26B43"/>
          </p15:clr>
        </p15:guide>
        <p15:guide id="5" orient="horz" pos="1712" userDrawn="1">
          <p15:clr>
            <a:srgbClr val="F26B43"/>
          </p15:clr>
        </p15:guide>
        <p15:guide id="6" pos="49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809E-E3DE-CD42-A861-9F02EB53EC97}"/>
              </a:ext>
            </a:extLst>
          </p:cNvPr>
          <p:cNvSpPr>
            <a:spLocks noGrp="1"/>
          </p:cNvSpPr>
          <p:nvPr>
            <p:ph type="title"/>
          </p:nvPr>
        </p:nvSpPr>
        <p:spPr>
          <a:xfrm>
            <a:off x="738632" y="660400"/>
            <a:ext cx="12875768" cy="2431435"/>
          </a:xfrm>
        </p:spPr>
        <p:txBody>
          <a:bodyPr/>
          <a:lstStyle/>
          <a:p>
            <a:r>
              <a:rPr lang="en-US" dirty="0">
                <a:latin typeface="+mj-lt"/>
              </a:rPr>
              <a:t>RAPID-First Steps Kent</a:t>
            </a:r>
            <a:br>
              <a:rPr lang="en-US" dirty="0">
                <a:latin typeface="+mj-lt"/>
              </a:rPr>
            </a:br>
            <a:endParaRPr lang="en-US" dirty="0">
              <a:latin typeface="+mj-lt"/>
            </a:endParaRPr>
          </a:p>
        </p:txBody>
      </p:sp>
      <p:sp>
        <p:nvSpPr>
          <p:cNvPr id="5" name="Text Placeholder 4">
            <a:extLst>
              <a:ext uri="{FF2B5EF4-FFF2-40B4-BE49-F238E27FC236}">
                <a16:creationId xmlns:a16="http://schemas.microsoft.com/office/drawing/2014/main" id="{B04F54D2-D9C5-BD40-9684-E56B3BF07087}"/>
              </a:ext>
            </a:extLst>
          </p:cNvPr>
          <p:cNvSpPr>
            <a:spLocks noGrp="1"/>
          </p:cNvSpPr>
          <p:nvPr>
            <p:ph type="body" sz="quarter" idx="10"/>
          </p:nvPr>
        </p:nvSpPr>
        <p:spPr/>
        <p:txBody>
          <a:bodyPr/>
          <a:lstStyle/>
          <a:p>
            <a:r>
              <a:rPr lang="en-US" dirty="0"/>
              <a:t>Data Briefing – Ongoing Assessment 3</a:t>
            </a:r>
          </a:p>
          <a:p>
            <a:r>
              <a:rPr lang="en-US" dirty="0"/>
              <a:t>April 18</a:t>
            </a:r>
            <a:r>
              <a:rPr lang="en-US" baseline="30000" dirty="0"/>
              <a:t>th</a:t>
            </a:r>
            <a:r>
              <a:rPr lang="en-US" dirty="0"/>
              <a:t>, 2023</a:t>
            </a:r>
          </a:p>
        </p:txBody>
      </p:sp>
      <p:pic>
        <p:nvPicPr>
          <p:cNvPr id="4" name="Picture 3" descr="A picture containing shape&#10;&#10;Description automatically generated">
            <a:extLst>
              <a:ext uri="{FF2B5EF4-FFF2-40B4-BE49-F238E27FC236}">
                <a16:creationId xmlns:a16="http://schemas.microsoft.com/office/drawing/2014/main" id="{05CB6FC8-B542-B9EA-0FCF-1575FD53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0" y="9044167"/>
            <a:ext cx="1676400" cy="923081"/>
          </a:xfrm>
          <a:prstGeom prst="rect">
            <a:avLst/>
          </a:prstGeom>
        </p:spPr>
      </p:pic>
    </p:spTree>
    <p:extLst>
      <p:ext uri="{BB962C8B-B14F-4D97-AF65-F5344CB8AC3E}">
        <p14:creationId xmlns:p14="http://schemas.microsoft.com/office/powerpoint/2010/main" val="6586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646331"/>
          </a:xfrm>
        </p:spPr>
        <p:txBody>
          <a:bodyPr/>
          <a:lstStyle/>
          <a:p>
            <a:r>
              <a:rPr lang="en-US" dirty="0"/>
              <a:t>Rapid-</a:t>
            </a:r>
            <a:r>
              <a:rPr lang="en-US" dirty="0" err="1"/>
              <a:t>fsk</a:t>
            </a:r>
            <a:r>
              <a:rPr lang="en-US" dirty="0"/>
              <a:t>: Early on services by single-parent status</a:t>
            </a:r>
          </a:p>
        </p:txBody>
      </p:sp>
      <p:pic>
        <p:nvPicPr>
          <p:cNvPr id="7" name="Picture 6">
            <a:extLst>
              <a:ext uri="{FF2B5EF4-FFF2-40B4-BE49-F238E27FC236}">
                <a16:creationId xmlns:a16="http://schemas.microsoft.com/office/drawing/2014/main" id="{D7503D97-A9B5-AD98-174E-2834545F2369}"/>
              </a:ext>
            </a:extLst>
          </p:cNvPr>
          <p:cNvPicPr>
            <a:picLocks noChangeAspect="1"/>
          </p:cNvPicPr>
          <p:nvPr/>
        </p:nvPicPr>
        <p:blipFill>
          <a:blip r:embed="rId2"/>
          <a:stretch>
            <a:fillRect/>
          </a:stretch>
        </p:blipFill>
        <p:spPr>
          <a:xfrm>
            <a:off x="1193800" y="1688601"/>
            <a:ext cx="13868400" cy="6782798"/>
          </a:xfrm>
          <a:prstGeom prst="rect">
            <a:avLst/>
          </a:prstGeom>
        </p:spPr>
      </p:pic>
    </p:spTree>
    <p:extLst>
      <p:ext uri="{BB962C8B-B14F-4D97-AF65-F5344CB8AC3E}">
        <p14:creationId xmlns:p14="http://schemas.microsoft.com/office/powerpoint/2010/main" val="267896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MI Bridge Childcare subsidy</a:t>
            </a:r>
          </a:p>
        </p:txBody>
      </p:sp>
      <p:sp>
        <p:nvSpPr>
          <p:cNvPr id="7" name="TextBox 6">
            <a:extLst>
              <a:ext uri="{FF2B5EF4-FFF2-40B4-BE49-F238E27FC236}">
                <a16:creationId xmlns:a16="http://schemas.microsoft.com/office/drawing/2014/main" id="{B83B3105-246D-792A-4839-E3AAA7860333}"/>
              </a:ext>
            </a:extLst>
          </p:cNvPr>
          <p:cNvSpPr txBox="1"/>
          <p:nvPr/>
        </p:nvSpPr>
        <p:spPr>
          <a:xfrm>
            <a:off x="855573" y="9037935"/>
            <a:ext cx="14521486" cy="923330"/>
          </a:xfrm>
          <a:prstGeom prst="rect">
            <a:avLst/>
          </a:prstGeom>
          <a:noFill/>
        </p:spPr>
        <p:txBody>
          <a:bodyPr wrap="square" rtlCol="0">
            <a:spAutoFit/>
          </a:bodyPr>
          <a:lstStyle/>
          <a:p>
            <a:pPr algn="l"/>
            <a:r>
              <a:rPr lang="en-US" b="0" i="0" dirty="0">
                <a:solidFill>
                  <a:srgbClr val="333333"/>
                </a:solidFill>
                <a:effectLst/>
                <a:latin typeface="Helvetica Neue"/>
              </a:rPr>
              <a:t>Survey Questions:</a:t>
            </a:r>
            <a:r>
              <a:rPr lang="en-US" dirty="0">
                <a:solidFill>
                  <a:srgbClr val="333333"/>
                </a:solidFill>
                <a:latin typeface="Helvetica Neue"/>
              </a:rPr>
              <a:t> </a:t>
            </a:r>
          </a:p>
          <a:p>
            <a:pPr algn="l"/>
            <a:r>
              <a:rPr lang="en-US" b="0" i="0" dirty="0">
                <a:solidFill>
                  <a:srgbClr val="333333"/>
                </a:solidFill>
                <a:effectLst/>
                <a:latin typeface="Helvetica Neue"/>
              </a:rPr>
              <a:t>Do you know about the MI Bridges childcare subsidy? - Yes/No</a:t>
            </a:r>
            <a:br>
              <a:rPr lang="en-US" b="0" i="0" dirty="0">
                <a:solidFill>
                  <a:srgbClr val="333333"/>
                </a:solidFill>
                <a:effectLst/>
                <a:latin typeface="Helvetica Neue"/>
              </a:rPr>
            </a:br>
            <a:r>
              <a:rPr lang="en-US" b="0" i="0" dirty="0">
                <a:solidFill>
                  <a:srgbClr val="333333"/>
                </a:solidFill>
                <a:effectLst/>
                <a:latin typeface="Helvetica Neue"/>
              </a:rPr>
              <a:t>Are you currently receiving the MI Bridges childcare subsidy for any of your children? - Yes/No</a:t>
            </a:r>
          </a:p>
        </p:txBody>
      </p:sp>
      <p:pic>
        <p:nvPicPr>
          <p:cNvPr id="8" name="Picture 7">
            <a:extLst>
              <a:ext uri="{FF2B5EF4-FFF2-40B4-BE49-F238E27FC236}">
                <a16:creationId xmlns:a16="http://schemas.microsoft.com/office/drawing/2014/main" id="{7B10A33C-B9E1-D695-9AC3-87F42F456ED5}"/>
              </a:ext>
            </a:extLst>
          </p:cNvPr>
          <p:cNvPicPr>
            <a:picLocks noChangeAspect="1"/>
          </p:cNvPicPr>
          <p:nvPr/>
        </p:nvPicPr>
        <p:blipFill>
          <a:blip r:embed="rId2"/>
          <a:stretch>
            <a:fillRect/>
          </a:stretch>
        </p:blipFill>
        <p:spPr>
          <a:xfrm>
            <a:off x="1231900" y="1673493"/>
            <a:ext cx="13792200" cy="6813014"/>
          </a:xfrm>
          <a:prstGeom prst="rect">
            <a:avLst/>
          </a:prstGeom>
        </p:spPr>
      </p:pic>
    </p:spTree>
    <p:extLst>
      <p:ext uri="{BB962C8B-B14F-4D97-AF65-F5344CB8AC3E}">
        <p14:creationId xmlns:p14="http://schemas.microsoft.com/office/powerpoint/2010/main" val="402213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4BDA-AEA9-8DB0-D22A-704500040FD1}"/>
              </a:ext>
            </a:extLst>
          </p:cNvPr>
          <p:cNvSpPr>
            <a:spLocks noGrp="1"/>
          </p:cNvSpPr>
          <p:nvPr>
            <p:ph type="title"/>
          </p:nvPr>
        </p:nvSpPr>
        <p:spPr/>
        <p:txBody>
          <a:bodyPr/>
          <a:lstStyle/>
          <a:p>
            <a:r>
              <a:rPr lang="en-US" dirty="0"/>
              <a:t>RAPID-FSK: MI Bridge by race/ethnicity</a:t>
            </a:r>
          </a:p>
        </p:txBody>
      </p:sp>
      <p:pic>
        <p:nvPicPr>
          <p:cNvPr id="6" name="Picture 5">
            <a:extLst>
              <a:ext uri="{FF2B5EF4-FFF2-40B4-BE49-F238E27FC236}">
                <a16:creationId xmlns:a16="http://schemas.microsoft.com/office/drawing/2014/main" id="{F0BF5B07-85B9-B240-5E17-A40E8E3190D3}"/>
              </a:ext>
            </a:extLst>
          </p:cNvPr>
          <p:cNvPicPr>
            <a:picLocks noChangeAspect="1"/>
          </p:cNvPicPr>
          <p:nvPr/>
        </p:nvPicPr>
        <p:blipFill>
          <a:blip r:embed="rId2"/>
          <a:stretch>
            <a:fillRect/>
          </a:stretch>
        </p:blipFill>
        <p:spPr>
          <a:xfrm>
            <a:off x="1045793" y="1604401"/>
            <a:ext cx="14164414" cy="6951197"/>
          </a:xfrm>
          <a:prstGeom prst="rect">
            <a:avLst/>
          </a:prstGeom>
        </p:spPr>
      </p:pic>
    </p:spTree>
    <p:extLst>
      <p:ext uri="{BB962C8B-B14F-4D97-AF65-F5344CB8AC3E}">
        <p14:creationId xmlns:p14="http://schemas.microsoft.com/office/powerpoint/2010/main" val="148012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646331"/>
          </a:xfrm>
        </p:spPr>
        <p:txBody>
          <a:bodyPr/>
          <a:lstStyle/>
          <a:p>
            <a:r>
              <a:rPr lang="en-US" dirty="0"/>
              <a:t>Rapid-</a:t>
            </a:r>
            <a:r>
              <a:rPr lang="en-US" dirty="0" err="1"/>
              <a:t>fsk</a:t>
            </a:r>
            <a:r>
              <a:rPr lang="en-US" dirty="0"/>
              <a:t>: MI Bridge by material hardship status</a:t>
            </a:r>
          </a:p>
        </p:txBody>
      </p:sp>
      <p:pic>
        <p:nvPicPr>
          <p:cNvPr id="4" name="Picture 3">
            <a:extLst>
              <a:ext uri="{FF2B5EF4-FFF2-40B4-BE49-F238E27FC236}">
                <a16:creationId xmlns:a16="http://schemas.microsoft.com/office/drawing/2014/main" id="{65D2EDE4-656E-82CA-10F6-9B56DF39293A}"/>
              </a:ext>
            </a:extLst>
          </p:cNvPr>
          <p:cNvPicPr>
            <a:picLocks noChangeAspect="1"/>
          </p:cNvPicPr>
          <p:nvPr/>
        </p:nvPicPr>
        <p:blipFill>
          <a:blip r:embed="rId2"/>
          <a:stretch>
            <a:fillRect/>
          </a:stretch>
        </p:blipFill>
        <p:spPr>
          <a:xfrm>
            <a:off x="965200" y="1541749"/>
            <a:ext cx="14325600" cy="7076501"/>
          </a:xfrm>
          <a:prstGeom prst="rect">
            <a:avLst/>
          </a:prstGeom>
        </p:spPr>
      </p:pic>
    </p:spTree>
    <p:extLst>
      <p:ext uri="{BB962C8B-B14F-4D97-AF65-F5344CB8AC3E}">
        <p14:creationId xmlns:p14="http://schemas.microsoft.com/office/powerpoint/2010/main" val="50589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2.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Preventive Healthcare Returning To Normal</a:t>
            </a:r>
          </a:p>
        </p:txBody>
      </p:sp>
      <p:sp>
        <p:nvSpPr>
          <p:cNvPr id="27" name="Rectangle 26">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95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Delayed/missed care</a:t>
            </a:r>
          </a:p>
        </p:txBody>
      </p:sp>
      <p:pic>
        <p:nvPicPr>
          <p:cNvPr id="7" name="Picture 6">
            <a:extLst>
              <a:ext uri="{FF2B5EF4-FFF2-40B4-BE49-F238E27FC236}">
                <a16:creationId xmlns:a16="http://schemas.microsoft.com/office/drawing/2014/main" id="{A384A9A5-3C9E-3ACB-226F-BF5BADF7E43C}"/>
              </a:ext>
            </a:extLst>
          </p:cNvPr>
          <p:cNvPicPr>
            <a:picLocks noChangeAspect="1"/>
          </p:cNvPicPr>
          <p:nvPr/>
        </p:nvPicPr>
        <p:blipFill>
          <a:blip r:embed="rId2"/>
          <a:stretch>
            <a:fillRect/>
          </a:stretch>
        </p:blipFill>
        <p:spPr>
          <a:xfrm>
            <a:off x="1270000" y="1636026"/>
            <a:ext cx="13716000" cy="6887947"/>
          </a:xfrm>
          <a:prstGeom prst="rect">
            <a:avLst/>
          </a:prstGeom>
        </p:spPr>
      </p:pic>
    </p:spTree>
    <p:extLst>
      <p:ext uri="{BB962C8B-B14F-4D97-AF65-F5344CB8AC3E}">
        <p14:creationId xmlns:p14="http://schemas.microsoft.com/office/powerpoint/2010/main" val="38368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Delayed/missed care by race/ethnicity</a:t>
            </a:r>
          </a:p>
        </p:txBody>
      </p:sp>
      <p:pic>
        <p:nvPicPr>
          <p:cNvPr id="7" name="Picture 6">
            <a:extLst>
              <a:ext uri="{FF2B5EF4-FFF2-40B4-BE49-F238E27FC236}">
                <a16:creationId xmlns:a16="http://schemas.microsoft.com/office/drawing/2014/main" id="{C0A35369-C9DA-08FA-9267-CB345075C765}"/>
              </a:ext>
            </a:extLst>
          </p:cNvPr>
          <p:cNvPicPr>
            <a:picLocks noChangeAspect="1"/>
          </p:cNvPicPr>
          <p:nvPr/>
        </p:nvPicPr>
        <p:blipFill>
          <a:blip r:embed="rId2"/>
          <a:stretch>
            <a:fillRect/>
          </a:stretch>
        </p:blipFill>
        <p:spPr>
          <a:xfrm>
            <a:off x="1155700" y="1586154"/>
            <a:ext cx="13944600" cy="6987691"/>
          </a:xfrm>
          <a:prstGeom prst="rect">
            <a:avLst/>
          </a:prstGeom>
        </p:spPr>
      </p:pic>
    </p:spTree>
    <p:extLst>
      <p:ext uri="{BB962C8B-B14F-4D97-AF65-F5344CB8AC3E}">
        <p14:creationId xmlns:p14="http://schemas.microsoft.com/office/powerpoint/2010/main" val="214038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47700"/>
            <a:ext cx="14759432" cy="646331"/>
          </a:xfrm>
        </p:spPr>
        <p:txBody>
          <a:bodyPr/>
          <a:lstStyle/>
          <a:p>
            <a:r>
              <a:rPr lang="en-US" dirty="0"/>
              <a:t>Rapid-</a:t>
            </a:r>
            <a:r>
              <a:rPr lang="en-US" dirty="0" err="1"/>
              <a:t>fsk</a:t>
            </a:r>
            <a:r>
              <a:rPr lang="en-US" dirty="0"/>
              <a:t>: Delayed/missed care by hardship status</a:t>
            </a:r>
          </a:p>
        </p:txBody>
      </p:sp>
      <p:pic>
        <p:nvPicPr>
          <p:cNvPr id="7" name="Picture 6">
            <a:extLst>
              <a:ext uri="{FF2B5EF4-FFF2-40B4-BE49-F238E27FC236}">
                <a16:creationId xmlns:a16="http://schemas.microsoft.com/office/drawing/2014/main" id="{C071D93A-7D41-E23C-2DE2-87E783684A57}"/>
              </a:ext>
            </a:extLst>
          </p:cNvPr>
          <p:cNvPicPr>
            <a:picLocks noChangeAspect="1"/>
          </p:cNvPicPr>
          <p:nvPr/>
        </p:nvPicPr>
        <p:blipFill>
          <a:blip r:embed="rId2"/>
          <a:stretch>
            <a:fillRect/>
          </a:stretch>
        </p:blipFill>
        <p:spPr>
          <a:xfrm>
            <a:off x="1335350" y="1657635"/>
            <a:ext cx="13585300" cy="6844730"/>
          </a:xfrm>
          <a:prstGeom prst="rect">
            <a:avLst/>
          </a:prstGeom>
        </p:spPr>
      </p:pic>
    </p:spTree>
    <p:extLst>
      <p:ext uri="{BB962C8B-B14F-4D97-AF65-F5344CB8AC3E}">
        <p14:creationId xmlns:p14="http://schemas.microsoft.com/office/powerpoint/2010/main" val="355726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2">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24">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3.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Decreased Mean Levels of Parent Emotional Distress</a:t>
            </a:r>
          </a:p>
        </p:txBody>
      </p:sp>
      <p:sp>
        <p:nvSpPr>
          <p:cNvPr id="32" name="Rectangle 26">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68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parent emotional distress score</a:t>
            </a:r>
          </a:p>
        </p:txBody>
      </p:sp>
      <p:sp>
        <p:nvSpPr>
          <p:cNvPr id="8" name="TextBox 7">
            <a:extLst>
              <a:ext uri="{FF2B5EF4-FFF2-40B4-BE49-F238E27FC236}">
                <a16:creationId xmlns:a16="http://schemas.microsoft.com/office/drawing/2014/main" id="{748D3AA9-28EB-3B84-0FD6-73F7246AB587}"/>
              </a:ext>
            </a:extLst>
          </p:cNvPr>
          <p:cNvSpPr txBox="1"/>
          <p:nvPr/>
        </p:nvSpPr>
        <p:spPr>
          <a:xfrm>
            <a:off x="736600" y="9194800"/>
            <a:ext cx="14682015" cy="646331"/>
          </a:xfrm>
          <a:prstGeom prst="rect">
            <a:avLst/>
          </a:prstGeom>
          <a:noFill/>
        </p:spPr>
        <p:txBody>
          <a:bodyPr wrap="square" rtlCol="0">
            <a:spAutoFit/>
          </a:bodyPr>
          <a:lstStyle/>
          <a:p>
            <a:r>
              <a:rPr lang="en-US" b="0" i="0" dirty="0">
                <a:solidFill>
                  <a:srgbClr val="333333"/>
                </a:solidFill>
                <a:effectLst/>
                <a:latin typeface="Helvetica Neue"/>
              </a:rPr>
              <a:t>Note: For composite scores, scores of depression, anxiety, loneliness, and stress symptoms were transformed to a range of 0-100 and averaged to calculate the composite emotional distress scores.</a:t>
            </a:r>
            <a:endParaRPr lang="en-US" dirty="0"/>
          </a:p>
        </p:txBody>
      </p:sp>
      <p:pic>
        <p:nvPicPr>
          <p:cNvPr id="7" name="Picture 6">
            <a:extLst>
              <a:ext uri="{FF2B5EF4-FFF2-40B4-BE49-F238E27FC236}">
                <a16:creationId xmlns:a16="http://schemas.microsoft.com/office/drawing/2014/main" id="{04B82D6F-250C-534D-6170-F6B23F117824}"/>
              </a:ext>
            </a:extLst>
          </p:cNvPr>
          <p:cNvPicPr>
            <a:picLocks noChangeAspect="1"/>
          </p:cNvPicPr>
          <p:nvPr/>
        </p:nvPicPr>
        <p:blipFill>
          <a:blip r:embed="rId2"/>
          <a:stretch>
            <a:fillRect/>
          </a:stretch>
        </p:blipFill>
        <p:spPr>
          <a:xfrm>
            <a:off x="965200" y="1561157"/>
            <a:ext cx="14325600" cy="7037686"/>
          </a:xfrm>
          <a:prstGeom prst="rect">
            <a:avLst/>
          </a:prstGeom>
        </p:spPr>
      </p:pic>
    </p:spTree>
    <p:extLst>
      <p:ext uri="{BB962C8B-B14F-4D97-AF65-F5344CB8AC3E}">
        <p14:creationId xmlns:p14="http://schemas.microsoft.com/office/powerpoint/2010/main" val="171320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p:txBody>
          <a:bodyPr/>
          <a:lstStyle/>
          <a:p>
            <a:r>
              <a:rPr lang="en-US" dirty="0"/>
              <a:t>RAPID-FSK Survey Responses</a:t>
            </a:r>
          </a:p>
        </p:txBody>
      </p:sp>
      <p:sp>
        <p:nvSpPr>
          <p:cNvPr id="6" name="Text Placeholder 8">
            <a:extLst>
              <a:ext uri="{FF2B5EF4-FFF2-40B4-BE49-F238E27FC236}">
                <a16:creationId xmlns:a16="http://schemas.microsoft.com/office/drawing/2014/main" id="{50DD0B50-7117-1F61-9C78-CEDD8CD717E2}"/>
              </a:ext>
            </a:extLst>
          </p:cNvPr>
          <p:cNvSpPr txBox="1">
            <a:spLocks/>
          </p:cNvSpPr>
          <p:nvPr/>
        </p:nvSpPr>
        <p:spPr>
          <a:xfrm>
            <a:off x="736600" y="2565400"/>
            <a:ext cx="8269478" cy="6154570"/>
          </a:xfrm>
        </p:spPr>
        <p:txBody>
          <a:bodyPr>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cs typeface="Calibri"/>
              </a:rPr>
              <a:t>2,327 valid responses from 1,460 parents! </a:t>
            </a:r>
          </a:p>
          <a:p>
            <a:endParaRPr lang="en-US" sz="2800" dirty="0"/>
          </a:p>
          <a:p>
            <a:pPr marL="285750" indent="-285750">
              <a:buFont typeface="Arial" panose="020B0604020202020204" pitchFamily="34" charset="0"/>
              <a:buChar char="•"/>
            </a:pPr>
            <a:r>
              <a:rPr lang="en-US" sz="2800" dirty="0"/>
              <a:t>First Steps Kent landing page: n = 614 (26.39%)</a:t>
            </a:r>
          </a:p>
          <a:p>
            <a:pPr marL="285750" indent="-285750">
              <a:buFont typeface="Arial" panose="020B0604020202020204" pitchFamily="34" charset="0"/>
              <a:buChar char="•"/>
            </a:pPr>
            <a:r>
              <a:rPr lang="en-US" sz="2800" dirty="0"/>
              <a:t>Family Futures: n = 89 (3.82%)</a:t>
            </a:r>
          </a:p>
          <a:p>
            <a:pPr marL="285750" indent="-285750">
              <a:buFont typeface="Arial" panose="020B0604020202020204" pitchFamily="34" charset="0"/>
              <a:buChar char="•"/>
            </a:pPr>
            <a:r>
              <a:rPr lang="en-US" sz="2800" dirty="0"/>
              <a:t>Email campaign: n = 34 (1.46%)</a:t>
            </a:r>
          </a:p>
          <a:p>
            <a:pPr marL="285750" indent="-285750">
              <a:buFont typeface="Arial" panose="020B0604020202020204" pitchFamily="34" charset="0"/>
              <a:buChar char="•"/>
            </a:pPr>
            <a:r>
              <a:rPr lang="en-US" sz="2800" dirty="0"/>
              <a:t>Kent Library: n = 22 (0.95%)</a:t>
            </a:r>
          </a:p>
          <a:p>
            <a:pPr marL="285750" indent="-285750">
              <a:buFont typeface="Arial" panose="020B0604020202020204" pitchFamily="34" charset="0"/>
              <a:buChar char="•"/>
            </a:pPr>
            <a:r>
              <a:rPr lang="en-US" sz="2800" dirty="0"/>
              <a:t>Closed Recruitment Survey: n = 8 (0.34%)</a:t>
            </a:r>
          </a:p>
          <a:p>
            <a:pPr marL="285750" indent="-285750">
              <a:buFont typeface="Arial" panose="020B0604020202020204" pitchFamily="34" charset="0"/>
              <a:buChar char="•"/>
            </a:pPr>
            <a:r>
              <a:rPr lang="en-US" sz="2800" dirty="0"/>
              <a:t>Vibrant Futures: n = 9 (0.39%)</a:t>
            </a:r>
          </a:p>
          <a:p>
            <a:pPr marL="285750" indent="-285750">
              <a:buFont typeface="Arial" panose="020B0604020202020204" pitchFamily="34" charset="0"/>
              <a:buChar char="•"/>
            </a:pPr>
            <a:r>
              <a:rPr lang="en-US" sz="2800" dirty="0"/>
              <a:t>ELNC: n = 4 (0.17%)</a:t>
            </a:r>
          </a:p>
          <a:p>
            <a:pPr marL="285750" indent="-285750">
              <a:buFont typeface="Arial" panose="020B0604020202020204" pitchFamily="34" charset="0"/>
              <a:buChar char="•"/>
            </a:pPr>
            <a:r>
              <a:rPr lang="en-US" sz="2800" dirty="0"/>
              <a:t>Other/Unknown source: 1,547 (66.48%)</a:t>
            </a:r>
          </a:p>
          <a:p>
            <a:endParaRPr lang="en-US" sz="2800" dirty="0"/>
          </a:p>
          <a:p>
            <a:r>
              <a:rPr lang="en-US" sz="2800" b="1" dirty="0"/>
              <a:t>Responses in Each Survey</a:t>
            </a:r>
          </a:p>
          <a:p>
            <a:pPr marL="457200" indent="-457200">
              <a:buFont typeface="Arial" panose="020B0604020202020204" pitchFamily="34" charset="0"/>
              <a:buChar char="•"/>
            </a:pPr>
            <a:r>
              <a:rPr lang="en-US" sz="2800" dirty="0"/>
              <a:t>Initial Recruitment 1: n = 512, 4/20 -5/06</a:t>
            </a:r>
          </a:p>
          <a:p>
            <a:pPr marL="457200" indent="-457200">
              <a:buFont typeface="Arial" panose="020B0604020202020204" pitchFamily="34" charset="0"/>
              <a:buChar char="•"/>
            </a:pPr>
            <a:r>
              <a:rPr lang="en-US" sz="2800" dirty="0"/>
              <a:t>Initial Recruitment 2: n = 230, 7/12 – 7/26</a:t>
            </a:r>
          </a:p>
          <a:p>
            <a:pPr marL="457200" indent="-457200">
              <a:buFont typeface="Arial" panose="020B0604020202020204" pitchFamily="34" charset="0"/>
              <a:buChar char="•"/>
            </a:pPr>
            <a:r>
              <a:rPr lang="en-US" sz="2800" dirty="0"/>
              <a:t>Ongoing Assessment 1: n = 183, 7/12 – 7/27</a:t>
            </a:r>
          </a:p>
          <a:p>
            <a:pPr marL="457200" indent="-457200">
              <a:buFont typeface="Arial" panose="020B0604020202020204" pitchFamily="34" charset="0"/>
              <a:buChar char="•"/>
            </a:pPr>
            <a:r>
              <a:rPr lang="en-US" sz="2800" dirty="0"/>
              <a:t>Initial Recruitment 3: n = 52, 10/4– 10/20</a:t>
            </a:r>
          </a:p>
          <a:p>
            <a:pPr marL="457200" indent="-457200">
              <a:buFont typeface="Arial" panose="020B0604020202020204" pitchFamily="34" charset="0"/>
              <a:buChar char="•"/>
            </a:pPr>
            <a:r>
              <a:rPr lang="en-US" sz="2800" dirty="0"/>
              <a:t>Ongoing Assessment 2: n = 145, 11/2 – 11/13</a:t>
            </a:r>
          </a:p>
          <a:p>
            <a:pPr marL="457200" indent="-457200">
              <a:buFont typeface="Arial" panose="020B0604020202020204" pitchFamily="34" charset="0"/>
              <a:buChar char="•"/>
            </a:pPr>
            <a:r>
              <a:rPr lang="en-US" sz="2800" dirty="0"/>
              <a:t>Initial Recruitment 4: n = 661, 12/5 – 1/4</a:t>
            </a:r>
          </a:p>
          <a:p>
            <a:pPr marL="457200" indent="-457200">
              <a:buFont typeface="Arial" panose="020B0604020202020204" pitchFamily="34" charset="0"/>
              <a:buChar char="•"/>
            </a:pPr>
            <a:r>
              <a:rPr lang="en-US" sz="2800" dirty="0"/>
              <a:t>Ongoing Assessment 3: n = 539, 2/13 – 2/26</a:t>
            </a:r>
          </a:p>
          <a:p>
            <a:pPr marL="457200" indent="-457200">
              <a:buFont typeface="Arial" panose="020B0604020202020204" pitchFamily="34" charset="0"/>
              <a:buChar char="•"/>
            </a:pPr>
            <a:endParaRPr lang="en-US" sz="2800" dirty="0"/>
          </a:p>
          <a:p>
            <a:endParaRPr lang="en-US" sz="2600" b="1" dirty="0">
              <a:cs typeface="Calibri"/>
            </a:endParaRPr>
          </a:p>
        </p:txBody>
      </p:sp>
      <p:pic>
        <p:nvPicPr>
          <p:cNvPr id="4" name="Picture 3" descr="A picture containing text, display, screenshot, picture frame&#10;&#10;Description automatically generated">
            <a:extLst>
              <a:ext uri="{FF2B5EF4-FFF2-40B4-BE49-F238E27FC236}">
                <a16:creationId xmlns:a16="http://schemas.microsoft.com/office/drawing/2014/main" id="{1F2BEE83-D639-EB0B-F49C-5AD52B47C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0" y="2032000"/>
            <a:ext cx="7136596" cy="5853475"/>
          </a:xfrm>
          <a:prstGeom prst="rect">
            <a:avLst/>
          </a:prstGeom>
        </p:spPr>
      </p:pic>
    </p:spTree>
    <p:extLst>
      <p:ext uri="{BB962C8B-B14F-4D97-AF65-F5344CB8AC3E}">
        <p14:creationId xmlns:p14="http://schemas.microsoft.com/office/powerpoint/2010/main" val="424355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F404-CDD2-6185-9267-72E090490D4F}"/>
              </a:ext>
            </a:extLst>
          </p:cNvPr>
          <p:cNvSpPr>
            <a:spLocks noGrp="1"/>
          </p:cNvSpPr>
          <p:nvPr>
            <p:ph type="title"/>
          </p:nvPr>
        </p:nvSpPr>
        <p:spPr/>
        <p:txBody>
          <a:bodyPr/>
          <a:lstStyle/>
          <a:p>
            <a:r>
              <a:rPr lang="en-US" dirty="0"/>
              <a:t>Rapid-</a:t>
            </a:r>
            <a:r>
              <a:rPr lang="en-US" dirty="0" err="1"/>
              <a:t>fsk</a:t>
            </a:r>
            <a:r>
              <a:rPr lang="en-US" dirty="0"/>
              <a:t>: parent emotional distress by race/ethnicity</a:t>
            </a:r>
          </a:p>
        </p:txBody>
      </p:sp>
      <p:pic>
        <p:nvPicPr>
          <p:cNvPr id="6" name="Picture 5">
            <a:extLst>
              <a:ext uri="{FF2B5EF4-FFF2-40B4-BE49-F238E27FC236}">
                <a16:creationId xmlns:a16="http://schemas.microsoft.com/office/drawing/2014/main" id="{4C7D8951-C00A-E392-E448-D52E88586A7F}"/>
              </a:ext>
            </a:extLst>
          </p:cNvPr>
          <p:cNvPicPr>
            <a:picLocks noChangeAspect="1"/>
          </p:cNvPicPr>
          <p:nvPr/>
        </p:nvPicPr>
        <p:blipFill>
          <a:blip r:embed="rId2"/>
          <a:stretch>
            <a:fillRect/>
          </a:stretch>
        </p:blipFill>
        <p:spPr>
          <a:xfrm>
            <a:off x="1043166" y="1572426"/>
            <a:ext cx="14169668" cy="7015147"/>
          </a:xfrm>
          <a:prstGeom prst="rect">
            <a:avLst/>
          </a:prstGeom>
        </p:spPr>
      </p:pic>
    </p:spTree>
    <p:extLst>
      <p:ext uri="{BB962C8B-B14F-4D97-AF65-F5344CB8AC3E}">
        <p14:creationId xmlns:p14="http://schemas.microsoft.com/office/powerpoint/2010/main" val="20219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parent emotional distress symptoms</a:t>
            </a:r>
          </a:p>
        </p:txBody>
      </p:sp>
      <p:pic>
        <p:nvPicPr>
          <p:cNvPr id="7" name="Picture 6">
            <a:extLst>
              <a:ext uri="{FF2B5EF4-FFF2-40B4-BE49-F238E27FC236}">
                <a16:creationId xmlns:a16="http://schemas.microsoft.com/office/drawing/2014/main" id="{A2A11481-85F6-CE50-4A95-C6B49F94931B}"/>
              </a:ext>
            </a:extLst>
          </p:cNvPr>
          <p:cNvPicPr>
            <a:picLocks noChangeAspect="1"/>
          </p:cNvPicPr>
          <p:nvPr/>
        </p:nvPicPr>
        <p:blipFill>
          <a:blip r:embed="rId2"/>
          <a:stretch>
            <a:fillRect/>
          </a:stretch>
        </p:blipFill>
        <p:spPr>
          <a:xfrm>
            <a:off x="1117600" y="1547926"/>
            <a:ext cx="14020800" cy="7064148"/>
          </a:xfrm>
          <a:prstGeom prst="rect">
            <a:avLst/>
          </a:prstGeom>
        </p:spPr>
      </p:pic>
    </p:spTree>
    <p:extLst>
      <p:ext uri="{BB962C8B-B14F-4D97-AF65-F5344CB8AC3E}">
        <p14:creationId xmlns:p14="http://schemas.microsoft.com/office/powerpoint/2010/main" val="322413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parental stress</a:t>
            </a:r>
          </a:p>
        </p:txBody>
      </p:sp>
      <p:sp>
        <p:nvSpPr>
          <p:cNvPr id="6" name="TextBox 5">
            <a:extLst>
              <a:ext uri="{FF2B5EF4-FFF2-40B4-BE49-F238E27FC236}">
                <a16:creationId xmlns:a16="http://schemas.microsoft.com/office/drawing/2014/main" id="{1EEC8E04-383C-C7DA-AE5B-23AED8B2D70F}"/>
              </a:ext>
            </a:extLst>
          </p:cNvPr>
          <p:cNvSpPr txBox="1"/>
          <p:nvPr/>
        </p:nvSpPr>
        <p:spPr>
          <a:xfrm>
            <a:off x="1102460" y="8899435"/>
            <a:ext cx="14027712" cy="1200329"/>
          </a:xfrm>
          <a:prstGeom prst="rect">
            <a:avLst/>
          </a:prstGeom>
          <a:noFill/>
        </p:spPr>
        <p:txBody>
          <a:bodyPr wrap="square">
            <a:spAutoFit/>
          </a:bodyPr>
          <a:lstStyle/>
          <a:p>
            <a:pPr algn="l"/>
            <a:r>
              <a:rPr lang="en-US" b="0" i="0" dirty="0">
                <a:solidFill>
                  <a:srgbClr val="333333"/>
                </a:solidFill>
                <a:effectLst/>
                <a:latin typeface="Helvetica Neue"/>
              </a:rPr>
              <a:t>Survey questions:</a:t>
            </a:r>
            <a:br>
              <a:rPr lang="en-US" b="0" i="0" dirty="0">
                <a:solidFill>
                  <a:srgbClr val="333333"/>
                </a:solidFill>
                <a:effectLst/>
                <a:latin typeface="Helvetica Neue"/>
              </a:rPr>
            </a:br>
            <a:r>
              <a:rPr lang="en-US" b="0" i="0" dirty="0">
                <a:solidFill>
                  <a:srgbClr val="333333"/>
                </a:solidFill>
                <a:effectLst/>
                <a:latin typeface="Helvetica Neue"/>
              </a:rPr>
              <a:t>Since the COVID-19 pandemic, I often felt like I could not handle things very well</a:t>
            </a:r>
          </a:p>
          <a:p>
            <a:pPr algn="l"/>
            <a:r>
              <a:rPr lang="en-US" b="0" i="0" dirty="0">
                <a:solidFill>
                  <a:srgbClr val="333333"/>
                </a:solidFill>
                <a:effectLst/>
                <a:latin typeface="Helvetica Neue"/>
              </a:rPr>
              <a:t>Since the COVID-19 pandemic, being a parent is manageable, and any problems are easily solved (reversely coded)</a:t>
            </a:r>
          </a:p>
          <a:p>
            <a:pPr algn="l"/>
            <a:r>
              <a:rPr lang="en-US" b="0" i="0" dirty="0">
                <a:solidFill>
                  <a:srgbClr val="333333"/>
                </a:solidFill>
                <a:effectLst/>
                <a:latin typeface="Helvetica Neue"/>
              </a:rPr>
              <a:t>Note: data only collected in initial recruitment surveys</a:t>
            </a:r>
          </a:p>
        </p:txBody>
      </p:sp>
      <p:pic>
        <p:nvPicPr>
          <p:cNvPr id="5" name="Picture 4">
            <a:extLst>
              <a:ext uri="{FF2B5EF4-FFF2-40B4-BE49-F238E27FC236}">
                <a16:creationId xmlns:a16="http://schemas.microsoft.com/office/drawing/2014/main" id="{E3AB1500-33E8-C6FE-FB92-2B873BFEB5C9}"/>
              </a:ext>
            </a:extLst>
          </p:cNvPr>
          <p:cNvPicPr>
            <a:picLocks noChangeAspect="1"/>
          </p:cNvPicPr>
          <p:nvPr/>
        </p:nvPicPr>
        <p:blipFill>
          <a:blip r:embed="rId2"/>
          <a:stretch>
            <a:fillRect/>
          </a:stretch>
        </p:blipFill>
        <p:spPr>
          <a:xfrm>
            <a:off x="1144016" y="1605355"/>
            <a:ext cx="13944600" cy="6949290"/>
          </a:xfrm>
          <a:prstGeom prst="rect">
            <a:avLst/>
          </a:prstGeom>
        </p:spPr>
      </p:pic>
    </p:spTree>
    <p:extLst>
      <p:ext uri="{BB962C8B-B14F-4D97-AF65-F5344CB8AC3E}">
        <p14:creationId xmlns:p14="http://schemas.microsoft.com/office/powerpoint/2010/main" val="379736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4047-553B-F0B5-84A9-3671161E5B9E}"/>
              </a:ext>
            </a:extLst>
          </p:cNvPr>
          <p:cNvSpPr>
            <a:spLocks noGrp="1"/>
          </p:cNvSpPr>
          <p:nvPr>
            <p:ph type="title"/>
          </p:nvPr>
        </p:nvSpPr>
        <p:spPr/>
        <p:txBody>
          <a:bodyPr/>
          <a:lstStyle/>
          <a:p>
            <a:r>
              <a:rPr lang="en-US" dirty="0"/>
              <a:t>Rapid-</a:t>
            </a:r>
            <a:r>
              <a:rPr lang="en-US" dirty="0" err="1"/>
              <a:t>fsk</a:t>
            </a:r>
            <a:r>
              <a:rPr lang="en-US" dirty="0"/>
              <a:t>: parental stress by race/ethnicity</a:t>
            </a:r>
          </a:p>
        </p:txBody>
      </p:sp>
      <p:pic>
        <p:nvPicPr>
          <p:cNvPr id="6" name="Picture 5">
            <a:extLst>
              <a:ext uri="{FF2B5EF4-FFF2-40B4-BE49-F238E27FC236}">
                <a16:creationId xmlns:a16="http://schemas.microsoft.com/office/drawing/2014/main" id="{AE4B21D0-BF76-E8B9-D759-482A1978D22F}"/>
              </a:ext>
            </a:extLst>
          </p:cNvPr>
          <p:cNvPicPr>
            <a:picLocks noChangeAspect="1"/>
          </p:cNvPicPr>
          <p:nvPr/>
        </p:nvPicPr>
        <p:blipFill>
          <a:blip r:embed="rId2"/>
          <a:stretch>
            <a:fillRect/>
          </a:stretch>
        </p:blipFill>
        <p:spPr>
          <a:xfrm>
            <a:off x="1098963" y="1546277"/>
            <a:ext cx="14058073" cy="7067446"/>
          </a:xfrm>
          <a:prstGeom prst="rect">
            <a:avLst/>
          </a:prstGeom>
        </p:spPr>
      </p:pic>
    </p:spTree>
    <p:extLst>
      <p:ext uri="{BB962C8B-B14F-4D97-AF65-F5344CB8AC3E}">
        <p14:creationId xmlns:p14="http://schemas.microsoft.com/office/powerpoint/2010/main" val="1455625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33">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4.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Parent Hopefulness</a:t>
            </a:r>
          </a:p>
        </p:txBody>
      </p:sp>
      <p:sp>
        <p:nvSpPr>
          <p:cNvPr id="38" name="Rectangle 37">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36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parent hopefulness</a:t>
            </a:r>
          </a:p>
        </p:txBody>
      </p:sp>
      <p:sp>
        <p:nvSpPr>
          <p:cNvPr id="6" name="TextBox 5">
            <a:extLst>
              <a:ext uri="{FF2B5EF4-FFF2-40B4-BE49-F238E27FC236}">
                <a16:creationId xmlns:a16="http://schemas.microsoft.com/office/drawing/2014/main" id="{D963BDB3-D893-F648-EB88-ED3809A22B76}"/>
              </a:ext>
            </a:extLst>
          </p:cNvPr>
          <p:cNvSpPr txBox="1"/>
          <p:nvPr/>
        </p:nvSpPr>
        <p:spPr>
          <a:xfrm>
            <a:off x="1455102" y="9142968"/>
            <a:ext cx="8128000" cy="369332"/>
          </a:xfrm>
          <a:prstGeom prst="rect">
            <a:avLst/>
          </a:prstGeom>
          <a:noFill/>
        </p:spPr>
        <p:txBody>
          <a:bodyPr wrap="square">
            <a:spAutoFit/>
          </a:bodyPr>
          <a:lstStyle/>
          <a:p>
            <a:pPr algn="l"/>
            <a:r>
              <a:rPr lang="en-US" b="0" i="0" dirty="0">
                <a:solidFill>
                  <a:srgbClr val="333333"/>
                </a:solidFill>
                <a:effectLst/>
                <a:latin typeface="Helvetica Neue"/>
              </a:rPr>
              <a:t>Note: data only collected in </a:t>
            </a:r>
            <a:r>
              <a:rPr lang="en-US" dirty="0">
                <a:solidFill>
                  <a:srgbClr val="333333"/>
                </a:solidFill>
                <a:latin typeface="Helvetica Neue"/>
              </a:rPr>
              <a:t>ongoing assessment</a:t>
            </a:r>
            <a:r>
              <a:rPr lang="en-US" b="0" i="0" dirty="0">
                <a:solidFill>
                  <a:srgbClr val="333333"/>
                </a:solidFill>
                <a:effectLst/>
                <a:latin typeface="Helvetica Neue"/>
              </a:rPr>
              <a:t> surveys</a:t>
            </a:r>
          </a:p>
        </p:txBody>
      </p:sp>
      <p:pic>
        <p:nvPicPr>
          <p:cNvPr id="8" name="Picture 7">
            <a:extLst>
              <a:ext uri="{FF2B5EF4-FFF2-40B4-BE49-F238E27FC236}">
                <a16:creationId xmlns:a16="http://schemas.microsoft.com/office/drawing/2014/main" id="{7400EAFB-4808-1C6A-12E2-E32F06081D4A}"/>
              </a:ext>
            </a:extLst>
          </p:cNvPr>
          <p:cNvPicPr>
            <a:picLocks noChangeAspect="1"/>
          </p:cNvPicPr>
          <p:nvPr/>
        </p:nvPicPr>
        <p:blipFill>
          <a:blip r:embed="rId2"/>
          <a:stretch>
            <a:fillRect/>
          </a:stretch>
        </p:blipFill>
        <p:spPr>
          <a:xfrm>
            <a:off x="1217129" y="1639720"/>
            <a:ext cx="13821741" cy="6880559"/>
          </a:xfrm>
          <a:prstGeom prst="rect">
            <a:avLst/>
          </a:prstGeom>
        </p:spPr>
      </p:pic>
    </p:spTree>
    <p:extLst>
      <p:ext uri="{BB962C8B-B14F-4D97-AF65-F5344CB8AC3E}">
        <p14:creationId xmlns:p14="http://schemas.microsoft.com/office/powerpoint/2010/main" val="51207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9034-4E2A-23AB-61AE-B93F240E29FD}"/>
              </a:ext>
            </a:extLst>
          </p:cNvPr>
          <p:cNvSpPr>
            <a:spLocks noGrp="1"/>
          </p:cNvSpPr>
          <p:nvPr>
            <p:ph type="title"/>
          </p:nvPr>
        </p:nvSpPr>
        <p:spPr/>
        <p:txBody>
          <a:bodyPr/>
          <a:lstStyle/>
          <a:p>
            <a:r>
              <a:rPr lang="en-US" dirty="0"/>
              <a:t>Rapid-</a:t>
            </a:r>
            <a:r>
              <a:rPr lang="en-US" dirty="0" err="1"/>
              <a:t>fsk</a:t>
            </a:r>
            <a:r>
              <a:rPr lang="en-US" dirty="0"/>
              <a:t>: parent hopefulness by race/ethnicity</a:t>
            </a:r>
          </a:p>
        </p:txBody>
      </p:sp>
      <p:pic>
        <p:nvPicPr>
          <p:cNvPr id="6" name="Picture 5">
            <a:extLst>
              <a:ext uri="{FF2B5EF4-FFF2-40B4-BE49-F238E27FC236}">
                <a16:creationId xmlns:a16="http://schemas.microsoft.com/office/drawing/2014/main" id="{9F5CE200-F79F-CE5D-01F1-799EC435FA4D}"/>
              </a:ext>
            </a:extLst>
          </p:cNvPr>
          <p:cNvPicPr>
            <a:picLocks noChangeAspect="1"/>
          </p:cNvPicPr>
          <p:nvPr/>
        </p:nvPicPr>
        <p:blipFill>
          <a:blip r:embed="rId2"/>
          <a:stretch>
            <a:fillRect/>
          </a:stretch>
        </p:blipFill>
        <p:spPr>
          <a:xfrm>
            <a:off x="764310" y="1425245"/>
            <a:ext cx="14731722" cy="7309509"/>
          </a:xfrm>
          <a:prstGeom prst="rect">
            <a:avLst/>
          </a:prstGeom>
        </p:spPr>
      </p:pic>
    </p:spTree>
    <p:extLst>
      <p:ext uri="{BB962C8B-B14F-4D97-AF65-F5344CB8AC3E}">
        <p14:creationId xmlns:p14="http://schemas.microsoft.com/office/powerpoint/2010/main" val="8075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parent hopefulness by material hardship status</a:t>
            </a:r>
          </a:p>
        </p:txBody>
      </p:sp>
      <p:pic>
        <p:nvPicPr>
          <p:cNvPr id="7" name="Picture 6">
            <a:extLst>
              <a:ext uri="{FF2B5EF4-FFF2-40B4-BE49-F238E27FC236}">
                <a16:creationId xmlns:a16="http://schemas.microsoft.com/office/drawing/2014/main" id="{AD50D519-279D-0563-920C-B4C58F6A4A34}"/>
              </a:ext>
            </a:extLst>
          </p:cNvPr>
          <p:cNvPicPr>
            <a:picLocks noChangeAspect="1"/>
          </p:cNvPicPr>
          <p:nvPr/>
        </p:nvPicPr>
        <p:blipFill>
          <a:blip r:embed="rId2"/>
          <a:stretch>
            <a:fillRect/>
          </a:stretch>
        </p:blipFill>
        <p:spPr>
          <a:xfrm>
            <a:off x="1410716" y="1953062"/>
            <a:ext cx="13411200" cy="6654300"/>
          </a:xfrm>
          <a:prstGeom prst="rect">
            <a:avLst/>
          </a:prstGeom>
        </p:spPr>
      </p:pic>
    </p:spTree>
    <p:extLst>
      <p:ext uri="{BB962C8B-B14F-4D97-AF65-F5344CB8AC3E}">
        <p14:creationId xmlns:p14="http://schemas.microsoft.com/office/powerpoint/2010/main" val="240710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5B3-E9EE-0E31-F93C-24AD26D1ECD6}"/>
              </a:ext>
            </a:extLst>
          </p:cNvPr>
          <p:cNvSpPr>
            <a:spLocks noGrp="1"/>
          </p:cNvSpPr>
          <p:nvPr>
            <p:ph type="title"/>
          </p:nvPr>
        </p:nvSpPr>
        <p:spPr/>
        <p:txBody>
          <a:bodyPr/>
          <a:lstStyle/>
          <a:p>
            <a:r>
              <a:rPr lang="en-US" cap="none" dirty="0"/>
              <a:t>What is helping you and your family the most right now?</a:t>
            </a:r>
          </a:p>
        </p:txBody>
      </p:sp>
      <p:sp>
        <p:nvSpPr>
          <p:cNvPr id="3" name="Text Placeholder 2">
            <a:extLst>
              <a:ext uri="{FF2B5EF4-FFF2-40B4-BE49-F238E27FC236}">
                <a16:creationId xmlns:a16="http://schemas.microsoft.com/office/drawing/2014/main" id="{176DA299-A406-CD44-CD17-17EF6498CF01}"/>
              </a:ext>
            </a:extLst>
          </p:cNvPr>
          <p:cNvSpPr>
            <a:spLocks noGrp="1"/>
          </p:cNvSpPr>
          <p:nvPr>
            <p:ph type="body" sz="quarter" idx="12"/>
          </p:nvPr>
        </p:nvSpPr>
        <p:spPr/>
        <p:txBody>
          <a:bodyPr/>
          <a:lstStyle/>
          <a:p>
            <a:r>
              <a:rPr lang="en-US" dirty="0"/>
              <a:t>Early on and PT, support from friends and family. </a:t>
            </a:r>
            <a:r>
              <a:rPr lang="en-US" i="1" dirty="0">
                <a:latin typeface="Adobe Devanagari" panose="02040503050201020203" pitchFamily="18" charset="0"/>
                <a:cs typeface="Adobe Devanagari" panose="02040503050201020203" pitchFamily="18" charset="0"/>
              </a:rPr>
              <a:t>– Parent in Belmont</a:t>
            </a:r>
          </a:p>
          <a:p>
            <a:endParaRPr lang="en-US" dirty="0"/>
          </a:p>
          <a:p>
            <a:r>
              <a:rPr lang="en-US" dirty="0"/>
              <a:t>Being able to work from home a few days per week and being fortunate enough that my salary is enough for my wife to be a stay-at-home parent without losing too much of our savings until our girls are in school. </a:t>
            </a:r>
            <a:r>
              <a:rPr lang="en-US" i="1" dirty="0">
                <a:latin typeface="Adobe Devanagari" panose="02040503050201020203" pitchFamily="18" charset="0"/>
                <a:cs typeface="Adobe Devanagari" panose="02040503050201020203" pitchFamily="18" charset="0"/>
              </a:rPr>
              <a:t>– Parent in Rockford</a:t>
            </a:r>
          </a:p>
          <a:p>
            <a:endParaRPr lang="en-US" dirty="0"/>
          </a:p>
          <a:p>
            <a:r>
              <a:rPr lang="en-US" dirty="0"/>
              <a:t>Solid counseling relationships for parents providing parenting tools. </a:t>
            </a:r>
            <a:r>
              <a:rPr lang="en-US" i="1" dirty="0">
                <a:latin typeface="Adobe Devanagari" panose="02040503050201020203" pitchFamily="18" charset="0"/>
                <a:cs typeface="Adobe Devanagari" panose="02040503050201020203" pitchFamily="18" charset="0"/>
              </a:rPr>
              <a:t>– Parent in Sparta</a:t>
            </a:r>
          </a:p>
          <a:p>
            <a:endParaRPr lang="en-US" dirty="0"/>
          </a:p>
          <a:p>
            <a:r>
              <a:rPr lang="en-US" dirty="0"/>
              <a:t>Increase subsidies and reduce daycare center fees. </a:t>
            </a:r>
            <a:r>
              <a:rPr lang="en-US" i="1" dirty="0">
                <a:latin typeface="Adobe Devanagari" panose="02040503050201020203" pitchFamily="18" charset="0"/>
                <a:cs typeface="Adobe Devanagari" panose="02040503050201020203" pitchFamily="18" charset="0"/>
              </a:rPr>
              <a:t>– Parent in Wyoming</a:t>
            </a:r>
          </a:p>
        </p:txBody>
      </p:sp>
    </p:spTree>
    <p:extLst>
      <p:ext uri="{BB962C8B-B14F-4D97-AF65-F5344CB8AC3E}">
        <p14:creationId xmlns:p14="http://schemas.microsoft.com/office/powerpoint/2010/main" val="150783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Challenges</a:t>
            </a:r>
          </a:p>
        </p:txBody>
      </p:sp>
    </p:spTree>
    <p:extLst>
      <p:ext uri="{BB962C8B-B14F-4D97-AF65-F5344CB8AC3E}">
        <p14:creationId xmlns:p14="http://schemas.microsoft.com/office/powerpoint/2010/main" val="36030152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RAPID-FKS current Participant Demographics (n = 1,460) </a:t>
            </a:r>
          </a:p>
        </p:txBody>
      </p:sp>
      <p:sp>
        <p:nvSpPr>
          <p:cNvPr id="3" name="Text Placeholder 8">
            <a:extLst>
              <a:ext uri="{FF2B5EF4-FFF2-40B4-BE49-F238E27FC236}">
                <a16:creationId xmlns:a16="http://schemas.microsoft.com/office/drawing/2014/main" id="{517A136C-B495-3BCC-A53A-A506EE5A0C7B}"/>
              </a:ext>
            </a:extLst>
          </p:cNvPr>
          <p:cNvSpPr txBox="1">
            <a:spLocks/>
          </p:cNvSpPr>
          <p:nvPr/>
        </p:nvSpPr>
        <p:spPr>
          <a:xfrm>
            <a:off x="738632" y="1727200"/>
            <a:ext cx="8269478" cy="36576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Race/Ethnicity</a:t>
            </a:r>
          </a:p>
          <a:p>
            <a:pPr marL="457200" indent="-457200">
              <a:buFont typeface="Arial" panose="020B0604020202020204" pitchFamily="34" charset="0"/>
              <a:buChar char="•"/>
            </a:pPr>
            <a:r>
              <a:rPr lang="en-US" sz="2800" dirty="0"/>
              <a:t>2.65% American Indian/Alaska Native (n = 38)</a:t>
            </a:r>
          </a:p>
          <a:p>
            <a:pPr marL="457200" indent="-457200">
              <a:buFont typeface="Arial" panose="020B0604020202020204" pitchFamily="34" charset="0"/>
              <a:buChar char="•"/>
            </a:pPr>
            <a:r>
              <a:rPr lang="en-US" sz="2800" dirty="0"/>
              <a:t>3.14% Asian (n = 45)</a:t>
            </a:r>
          </a:p>
          <a:p>
            <a:pPr marL="457200" indent="-457200">
              <a:buFont typeface="Arial" panose="020B0604020202020204" pitchFamily="34" charset="0"/>
              <a:buChar char="•"/>
            </a:pPr>
            <a:r>
              <a:rPr lang="en-US" sz="2800" dirty="0"/>
              <a:t>13.69% Black (n = 196)</a:t>
            </a:r>
          </a:p>
          <a:p>
            <a:pPr marL="457200" indent="-457200">
              <a:buFont typeface="Arial" panose="020B0604020202020204" pitchFamily="34" charset="0"/>
              <a:buChar char="•"/>
            </a:pPr>
            <a:r>
              <a:rPr lang="en-US" sz="2800" dirty="0"/>
              <a:t>9.08% Hispanic/Latino(a) (n = 130)</a:t>
            </a:r>
          </a:p>
          <a:p>
            <a:pPr marL="457200" indent="-457200">
              <a:buFont typeface="Arial" panose="020B0604020202020204" pitchFamily="34" charset="0"/>
              <a:buChar char="•"/>
            </a:pPr>
            <a:r>
              <a:rPr lang="en-US" sz="2800" dirty="0"/>
              <a:t>2.30% Native Hawaiian/Pacific Islander (n = 33)</a:t>
            </a:r>
          </a:p>
          <a:p>
            <a:pPr marL="457200" indent="-457200">
              <a:buFont typeface="Arial" panose="020B0604020202020204" pitchFamily="34" charset="0"/>
              <a:buChar char="•"/>
            </a:pPr>
            <a:r>
              <a:rPr lang="en-US" sz="2800" dirty="0"/>
              <a:t>68.02%% White (n = 974)</a:t>
            </a:r>
          </a:p>
          <a:p>
            <a:pPr marL="457200" indent="-457200">
              <a:buFont typeface="Arial" panose="020B0604020202020204" pitchFamily="34" charset="0"/>
              <a:buChar char="•"/>
            </a:pPr>
            <a:r>
              <a:rPr lang="en-US" sz="2800" dirty="0"/>
              <a:t>0.21% Other Races (n = 3)</a:t>
            </a:r>
          </a:p>
          <a:p>
            <a:pPr marL="457200" indent="-457200">
              <a:buFont typeface="Arial" panose="020B0604020202020204" pitchFamily="34" charset="0"/>
              <a:buChar char="•"/>
            </a:pPr>
            <a:endParaRPr lang="en-US" sz="2800" dirty="0"/>
          </a:p>
          <a:p>
            <a:endParaRPr lang="en-US" sz="2600" b="1" dirty="0">
              <a:cs typeface="Calibri"/>
            </a:endParaRPr>
          </a:p>
        </p:txBody>
      </p:sp>
      <p:sp>
        <p:nvSpPr>
          <p:cNvPr id="5" name="Text Placeholder 8">
            <a:extLst>
              <a:ext uri="{FF2B5EF4-FFF2-40B4-BE49-F238E27FC236}">
                <a16:creationId xmlns:a16="http://schemas.microsoft.com/office/drawing/2014/main" id="{ABC262E5-D59F-EB5C-7A13-F1C2C9644DB4}"/>
              </a:ext>
            </a:extLst>
          </p:cNvPr>
          <p:cNvSpPr txBox="1">
            <a:spLocks/>
          </p:cNvSpPr>
          <p:nvPr/>
        </p:nvSpPr>
        <p:spPr>
          <a:xfrm>
            <a:off x="738632" y="5384800"/>
            <a:ext cx="8269478"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Income Levels</a:t>
            </a:r>
          </a:p>
          <a:p>
            <a:pPr marL="457200" indent="-457200">
              <a:buFont typeface="Arial" panose="020B0604020202020204" pitchFamily="34" charset="0"/>
              <a:buChar char="•"/>
            </a:pPr>
            <a:r>
              <a:rPr lang="en-US" sz="2800" dirty="0"/>
              <a:t>55.58% below 200% FPL</a:t>
            </a:r>
          </a:p>
          <a:p>
            <a:pPr marL="457200" indent="-457200">
              <a:buFont typeface="Arial" panose="020B0604020202020204" pitchFamily="34" charset="0"/>
              <a:buChar char="•"/>
            </a:pPr>
            <a:r>
              <a:rPr lang="en-US" sz="2800" dirty="0"/>
              <a:t>41.35% between 200% - 400% FPL</a:t>
            </a:r>
          </a:p>
          <a:p>
            <a:pPr marL="457200" indent="-457200">
              <a:buFont typeface="Arial" panose="020B0604020202020204" pitchFamily="34" charset="0"/>
              <a:buChar char="•"/>
            </a:pPr>
            <a:r>
              <a:rPr lang="en-US" sz="2800" dirty="0"/>
              <a:t>3.08% above 400% FPL</a:t>
            </a:r>
          </a:p>
          <a:p>
            <a:endParaRPr lang="en-US" sz="2600" b="1" dirty="0">
              <a:cs typeface="Calibri"/>
            </a:endParaRPr>
          </a:p>
        </p:txBody>
      </p:sp>
      <p:sp>
        <p:nvSpPr>
          <p:cNvPr id="6" name="Text Placeholder 8">
            <a:extLst>
              <a:ext uri="{FF2B5EF4-FFF2-40B4-BE49-F238E27FC236}">
                <a16:creationId xmlns:a16="http://schemas.microsoft.com/office/drawing/2014/main" id="{A5272E67-6C08-5C84-CAB5-ADAB0D938089}"/>
              </a:ext>
            </a:extLst>
          </p:cNvPr>
          <p:cNvSpPr txBox="1">
            <a:spLocks/>
          </p:cNvSpPr>
          <p:nvPr/>
        </p:nvSpPr>
        <p:spPr>
          <a:xfrm>
            <a:off x="738632" y="7366000"/>
            <a:ext cx="8269478"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Material Hardship Status</a:t>
            </a:r>
            <a:endParaRPr lang="en-US" sz="2800" dirty="0"/>
          </a:p>
          <a:p>
            <a:pPr marL="457200" indent="-457200">
              <a:buFont typeface="Arial" panose="020B0604020202020204" pitchFamily="34" charset="0"/>
              <a:buChar char="•"/>
            </a:pPr>
            <a:r>
              <a:rPr lang="en-US" sz="2800" dirty="0"/>
              <a:t>59.12% with hardship</a:t>
            </a:r>
          </a:p>
          <a:p>
            <a:pPr marL="457200" indent="-457200">
              <a:buFont typeface="Arial" panose="020B0604020202020204" pitchFamily="34" charset="0"/>
              <a:buChar char="•"/>
            </a:pPr>
            <a:r>
              <a:rPr lang="en-US" sz="2800" dirty="0"/>
              <a:t>40.88% no hardship</a:t>
            </a:r>
          </a:p>
          <a:p>
            <a:endParaRPr lang="en-US" sz="2600" b="1" dirty="0">
              <a:cs typeface="Calibri"/>
            </a:endParaRPr>
          </a:p>
        </p:txBody>
      </p:sp>
      <p:sp>
        <p:nvSpPr>
          <p:cNvPr id="7" name="Text Placeholder 8">
            <a:extLst>
              <a:ext uri="{FF2B5EF4-FFF2-40B4-BE49-F238E27FC236}">
                <a16:creationId xmlns:a16="http://schemas.microsoft.com/office/drawing/2014/main" id="{E58FBBC6-DD41-3247-A45F-8CC477CDE172}"/>
              </a:ext>
            </a:extLst>
          </p:cNvPr>
          <p:cNvSpPr txBox="1">
            <a:spLocks/>
          </p:cNvSpPr>
          <p:nvPr/>
        </p:nvSpPr>
        <p:spPr>
          <a:xfrm>
            <a:off x="9008110" y="1727200"/>
            <a:ext cx="7247890"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Household Structure</a:t>
            </a:r>
            <a:endParaRPr lang="en-US" sz="2800" dirty="0"/>
          </a:p>
          <a:p>
            <a:pPr marL="457200" indent="-457200">
              <a:buFont typeface="Arial" panose="020B0604020202020204" pitchFamily="34" charset="0"/>
              <a:buChar char="•"/>
            </a:pPr>
            <a:r>
              <a:rPr lang="en-US" sz="2800" dirty="0"/>
              <a:t>9.72% single-parent households</a:t>
            </a:r>
          </a:p>
          <a:p>
            <a:pPr marL="457200" indent="-457200">
              <a:buFont typeface="Arial" panose="020B0604020202020204" pitchFamily="34" charset="0"/>
              <a:buChar char="•"/>
            </a:pPr>
            <a:r>
              <a:rPr lang="en-US" sz="2800" dirty="0"/>
              <a:t>3.53% households of children with disabilities</a:t>
            </a:r>
          </a:p>
          <a:p>
            <a:endParaRPr lang="en-US" sz="2600" b="1" dirty="0">
              <a:cs typeface="Calibri"/>
            </a:endParaRPr>
          </a:p>
        </p:txBody>
      </p:sp>
      <p:sp>
        <p:nvSpPr>
          <p:cNvPr id="8" name="Text Placeholder 8">
            <a:extLst>
              <a:ext uri="{FF2B5EF4-FFF2-40B4-BE49-F238E27FC236}">
                <a16:creationId xmlns:a16="http://schemas.microsoft.com/office/drawing/2014/main" id="{1531A803-D2AC-BE43-CAD5-89172575F9B3}"/>
              </a:ext>
            </a:extLst>
          </p:cNvPr>
          <p:cNvSpPr txBox="1">
            <a:spLocks/>
          </p:cNvSpPr>
          <p:nvPr/>
        </p:nvSpPr>
        <p:spPr>
          <a:xfrm>
            <a:off x="9008110" y="3759200"/>
            <a:ext cx="7247890" cy="3225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Community Types</a:t>
            </a:r>
            <a:endParaRPr lang="en-US" sz="2800" dirty="0"/>
          </a:p>
          <a:p>
            <a:pPr marL="457200" indent="-457200">
              <a:buFont typeface="Arial" panose="020B0604020202020204" pitchFamily="34" charset="0"/>
              <a:buChar char="•"/>
            </a:pPr>
            <a:r>
              <a:rPr lang="en-US" sz="2800" dirty="0"/>
              <a:t>57.41% City</a:t>
            </a:r>
          </a:p>
          <a:p>
            <a:pPr marL="457200" indent="-457200">
              <a:buFont typeface="Arial" panose="020B0604020202020204" pitchFamily="34" charset="0"/>
              <a:buChar char="•"/>
            </a:pPr>
            <a:r>
              <a:rPr lang="en-US" sz="2800" dirty="0"/>
              <a:t>3.95% Rural East</a:t>
            </a:r>
          </a:p>
          <a:p>
            <a:pPr marL="457200" indent="-457200">
              <a:buFont typeface="Arial" panose="020B0604020202020204" pitchFamily="34" charset="0"/>
              <a:buChar char="•"/>
            </a:pPr>
            <a:r>
              <a:rPr lang="en-US" sz="2800" dirty="0"/>
              <a:t>21.52% Rural North</a:t>
            </a:r>
          </a:p>
          <a:p>
            <a:pPr marL="457200" indent="-457200">
              <a:buFont typeface="Arial" panose="020B0604020202020204" pitchFamily="34" charset="0"/>
              <a:buChar char="•"/>
            </a:pPr>
            <a:r>
              <a:rPr lang="en-US" sz="2800" dirty="0"/>
              <a:t>6.08% Rural South</a:t>
            </a:r>
          </a:p>
          <a:p>
            <a:pPr marL="457200" indent="-457200">
              <a:buFont typeface="Arial" panose="020B0604020202020204" pitchFamily="34" charset="0"/>
              <a:buChar char="•"/>
            </a:pPr>
            <a:r>
              <a:rPr lang="en-US" sz="2800" dirty="0"/>
              <a:t>11.03% Suburbia</a:t>
            </a:r>
          </a:p>
          <a:p>
            <a:endParaRPr lang="en-US" sz="2600" b="1" dirty="0">
              <a:cs typeface="Calibri"/>
            </a:endParaRPr>
          </a:p>
        </p:txBody>
      </p:sp>
    </p:spTree>
    <p:extLst>
      <p:ext uri="{BB962C8B-B14F-4D97-AF65-F5344CB8AC3E}">
        <p14:creationId xmlns:p14="http://schemas.microsoft.com/office/powerpoint/2010/main" val="1597992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1.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Persistent High Level of Material Hardship</a:t>
            </a:r>
          </a:p>
        </p:txBody>
      </p:sp>
      <p:sp>
        <p:nvSpPr>
          <p:cNvPr id="31" name="Rectangle 3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49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RAPID-FKS Survey: Material Hardship rate</a:t>
            </a:r>
          </a:p>
        </p:txBody>
      </p:sp>
      <p:sp>
        <p:nvSpPr>
          <p:cNvPr id="3" name="TextBox 2">
            <a:extLst>
              <a:ext uri="{FF2B5EF4-FFF2-40B4-BE49-F238E27FC236}">
                <a16:creationId xmlns:a16="http://schemas.microsoft.com/office/drawing/2014/main" id="{B82D33F3-2DA4-0989-4C35-B2B89B5EF7F0}"/>
              </a:ext>
            </a:extLst>
          </p:cNvPr>
          <p:cNvSpPr txBox="1"/>
          <p:nvPr/>
        </p:nvSpPr>
        <p:spPr>
          <a:xfrm>
            <a:off x="755273" y="8813800"/>
            <a:ext cx="14757400" cy="830997"/>
          </a:xfrm>
          <a:prstGeom prst="rect">
            <a:avLst/>
          </a:prstGeom>
          <a:noFill/>
        </p:spPr>
        <p:txBody>
          <a:bodyPr wrap="square" rtlCol="0">
            <a:spAutoFit/>
          </a:bodyPr>
          <a:lstStyle/>
          <a:p>
            <a:r>
              <a:rPr lang="en-US" sz="2400" dirty="0"/>
              <a:t>Note: Material hardship is defined as having difficulty paying for at least 1 types of basic needs among: food, housing, utilities, childcare, healthcare, and social/emotional needs. </a:t>
            </a:r>
          </a:p>
        </p:txBody>
      </p:sp>
      <p:pic>
        <p:nvPicPr>
          <p:cNvPr id="8" name="Picture 7">
            <a:extLst>
              <a:ext uri="{FF2B5EF4-FFF2-40B4-BE49-F238E27FC236}">
                <a16:creationId xmlns:a16="http://schemas.microsoft.com/office/drawing/2014/main" id="{4572D511-C26E-1012-1CF5-2FDD0EBE0207}"/>
              </a:ext>
            </a:extLst>
          </p:cNvPr>
          <p:cNvPicPr>
            <a:picLocks noChangeAspect="1"/>
          </p:cNvPicPr>
          <p:nvPr/>
        </p:nvPicPr>
        <p:blipFill>
          <a:blip r:embed="rId3"/>
          <a:stretch>
            <a:fillRect/>
          </a:stretch>
        </p:blipFill>
        <p:spPr>
          <a:xfrm>
            <a:off x="1129284" y="1611405"/>
            <a:ext cx="13997432" cy="6937189"/>
          </a:xfrm>
          <a:prstGeom prst="rect">
            <a:avLst/>
          </a:prstGeom>
        </p:spPr>
      </p:pic>
    </p:spTree>
    <p:extLst>
      <p:ext uri="{BB962C8B-B14F-4D97-AF65-F5344CB8AC3E}">
        <p14:creationId xmlns:p14="http://schemas.microsoft.com/office/powerpoint/2010/main" val="2543030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RAPID-FKS Survey: Material Hardship types</a:t>
            </a:r>
          </a:p>
        </p:txBody>
      </p:sp>
      <p:pic>
        <p:nvPicPr>
          <p:cNvPr id="6" name="Picture 5">
            <a:extLst>
              <a:ext uri="{FF2B5EF4-FFF2-40B4-BE49-F238E27FC236}">
                <a16:creationId xmlns:a16="http://schemas.microsoft.com/office/drawing/2014/main" id="{42D66D6E-FB1D-49EE-AFF7-DC13EA2AA3A6}"/>
              </a:ext>
            </a:extLst>
          </p:cNvPr>
          <p:cNvPicPr>
            <a:picLocks noChangeAspect="1"/>
          </p:cNvPicPr>
          <p:nvPr/>
        </p:nvPicPr>
        <p:blipFill>
          <a:blip r:embed="rId3"/>
          <a:stretch>
            <a:fillRect/>
          </a:stretch>
        </p:blipFill>
        <p:spPr>
          <a:xfrm>
            <a:off x="965200" y="1537870"/>
            <a:ext cx="14325599" cy="7084260"/>
          </a:xfrm>
          <a:prstGeom prst="rect">
            <a:avLst/>
          </a:prstGeom>
        </p:spPr>
      </p:pic>
    </p:spTree>
    <p:extLst>
      <p:ext uri="{BB962C8B-B14F-4D97-AF65-F5344CB8AC3E}">
        <p14:creationId xmlns:p14="http://schemas.microsoft.com/office/powerpoint/2010/main" val="129255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5390368" cy="1163395"/>
          </a:xfrm>
        </p:spPr>
        <p:txBody>
          <a:bodyPr/>
          <a:lstStyle/>
          <a:p>
            <a:r>
              <a:rPr lang="en-US" dirty="0"/>
              <a:t>RAPID-FKS Survey: Material Hardship rate by race/ethnicity</a:t>
            </a:r>
          </a:p>
        </p:txBody>
      </p:sp>
      <p:pic>
        <p:nvPicPr>
          <p:cNvPr id="7" name="Picture 6">
            <a:extLst>
              <a:ext uri="{FF2B5EF4-FFF2-40B4-BE49-F238E27FC236}">
                <a16:creationId xmlns:a16="http://schemas.microsoft.com/office/drawing/2014/main" id="{F1FD1D71-9D2E-770E-2E0B-90C1616B9D24}"/>
              </a:ext>
            </a:extLst>
          </p:cNvPr>
          <p:cNvPicPr>
            <a:picLocks noChangeAspect="1"/>
          </p:cNvPicPr>
          <p:nvPr/>
        </p:nvPicPr>
        <p:blipFill>
          <a:blip r:embed="rId3"/>
          <a:stretch>
            <a:fillRect/>
          </a:stretch>
        </p:blipFill>
        <p:spPr>
          <a:xfrm>
            <a:off x="1117600" y="1535940"/>
            <a:ext cx="14020800" cy="7088120"/>
          </a:xfrm>
          <a:prstGeom prst="rect">
            <a:avLst/>
          </a:prstGeom>
        </p:spPr>
      </p:pic>
    </p:spTree>
    <p:extLst>
      <p:ext uri="{BB962C8B-B14F-4D97-AF65-F5344CB8AC3E}">
        <p14:creationId xmlns:p14="http://schemas.microsoft.com/office/powerpoint/2010/main" val="150341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2.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Concerns About Children</a:t>
            </a:r>
          </a:p>
        </p:txBody>
      </p:sp>
      <p:sp>
        <p:nvSpPr>
          <p:cNvPr id="31" name="Rectangle 3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354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7DF9-6F78-428B-B3D8-F6FC9DE745EF}"/>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concerns about child development &amp; behavior</a:t>
            </a:r>
          </a:p>
        </p:txBody>
      </p:sp>
      <p:sp>
        <p:nvSpPr>
          <p:cNvPr id="9" name="TextBox 8">
            <a:extLst>
              <a:ext uri="{FF2B5EF4-FFF2-40B4-BE49-F238E27FC236}">
                <a16:creationId xmlns:a16="http://schemas.microsoft.com/office/drawing/2014/main" id="{6FB56FE0-4841-2BB5-E227-FEFBB2309E05}"/>
              </a:ext>
            </a:extLst>
          </p:cNvPr>
          <p:cNvSpPr txBox="1"/>
          <p:nvPr/>
        </p:nvSpPr>
        <p:spPr>
          <a:xfrm>
            <a:off x="1321854" y="9042400"/>
            <a:ext cx="13588922" cy="369332"/>
          </a:xfrm>
          <a:prstGeom prst="rect">
            <a:avLst/>
          </a:prstGeom>
          <a:noFill/>
        </p:spPr>
        <p:txBody>
          <a:bodyPr wrap="square">
            <a:spAutoFit/>
          </a:bodyPr>
          <a:lstStyle/>
          <a:p>
            <a:pPr algn="l"/>
            <a:r>
              <a:rPr lang="en-US" b="0" i="0" dirty="0">
                <a:solidFill>
                  <a:srgbClr val="333333"/>
                </a:solidFill>
                <a:effectLst/>
                <a:latin typeface="Helvetica Neue"/>
              </a:rPr>
              <a:t>Note: individual scores (i.e., “develop” &amp; “behavior) and average scores of the two items (i.e., "concern total”) were used in analyses</a:t>
            </a:r>
          </a:p>
        </p:txBody>
      </p:sp>
      <p:pic>
        <p:nvPicPr>
          <p:cNvPr id="6" name="Picture 5">
            <a:extLst>
              <a:ext uri="{FF2B5EF4-FFF2-40B4-BE49-F238E27FC236}">
                <a16:creationId xmlns:a16="http://schemas.microsoft.com/office/drawing/2014/main" id="{5A80FFBE-C23C-3C18-EADF-8B3E85182DB4}"/>
              </a:ext>
            </a:extLst>
          </p:cNvPr>
          <p:cNvPicPr>
            <a:picLocks noChangeAspect="1"/>
          </p:cNvPicPr>
          <p:nvPr/>
        </p:nvPicPr>
        <p:blipFill>
          <a:blip r:embed="rId2"/>
          <a:stretch>
            <a:fillRect/>
          </a:stretch>
        </p:blipFill>
        <p:spPr>
          <a:xfrm>
            <a:off x="1299479" y="2032000"/>
            <a:ext cx="13657042" cy="6730269"/>
          </a:xfrm>
          <a:prstGeom prst="rect">
            <a:avLst/>
          </a:prstGeom>
        </p:spPr>
      </p:pic>
    </p:spTree>
    <p:extLst>
      <p:ext uri="{BB962C8B-B14F-4D97-AF65-F5344CB8AC3E}">
        <p14:creationId xmlns:p14="http://schemas.microsoft.com/office/powerpoint/2010/main" val="421814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9DB1-7B70-0E9F-5123-CF6C7824F889}"/>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concerns about child development &amp; behavior by material hardship status</a:t>
            </a:r>
          </a:p>
        </p:txBody>
      </p:sp>
      <p:pic>
        <p:nvPicPr>
          <p:cNvPr id="6" name="Picture 5">
            <a:extLst>
              <a:ext uri="{FF2B5EF4-FFF2-40B4-BE49-F238E27FC236}">
                <a16:creationId xmlns:a16="http://schemas.microsoft.com/office/drawing/2014/main" id="{EFCDB632-D2ED-22D1-0ECD-CE984F5A8FFC}"/>
              </a:ext>
            </a:extLst>
          </p:cNvPr>
          <p:cNvPicPr>
            <a:picLocks noChangeAspect="1"/>
          </p:cNvPicPr>
          <p:nvPr/>
        </p:nvPicPr>
        <p:blipFill>
          <a:blip r:embed="rId2"/>
          <a:stretch>
            <a:fillRect/>
          </a:stretch>
        </p:blipFill>
        <p:spPr>
          <a:xfrm>
            <a:off x="1689100" y="2108200"/>
            <a:ext cx="12877800" cy="6472262"/>
          </a:xfrm>
          <a:prstGeom prst="rect">
            <a:avLst/>
          </a:prstGeom>
        </p:spPr>
      </p:pic>
    </p:spTree>
    <p:extLst>
      <p:ext uri="{BB962C8B-B14F-4D97-AF65-F5344CB8AC3E}">
        <p14:creationId xmlns:p14="http://schemas.microsoft.com/office/powerpoint/2010/main" val="404923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A91D8-4318-84D1-92E7-DDF5BE87A806}"/>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3.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Level of Child Behavioral Problems</a:t>
            </a:r>
          </a:p>
        </p:txBody>
      </p:sp>
      <p:sp>
        <p:nvSpPr>
          <p:cNvPr id="25" name="Rectangle 2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861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29D6-7877-F31A-80C8-EBCA23C4ECEF}"/>
              </a:ext>
            </a:extLst>
          </p:cNvPr>
          <p:cNvSpPr>
            <a:spLocks noGrp="1"/>
          </p:cNvSpPr>
          <p:nvPr>
            <p:ph type="title"/>
          </p:nvPr>
        </p:nvSpPr>
        <p:spPr/>
        <p:txBody>
          <a:bodyPr/>
          <a:lstStyle/>
          <a:p>
            <a:r>
              <a:rPr lang="en-US" dirty="0"/>
              <a:t>RAPID-</a:t>
            </a:r>
            <a:r>
              <a:rPr lang="en-US" dirty="0" err="1"/>
              <a:t>fsk</a:t>
            </a:r>
            <a:r>
              <a:rPr lang="en-US" dirty="0"/>
              <a:t>: child behavior problems</a:t>
            </a:r>
          </a:p>
        </p:txBody>
      </p:sp>
      <p:sp>
        <p:nvSpPr>
          <p:cNvPr id="8" name="TextBox 7">
            <a:extLst>
              <a:ext uri="{FF2B5EF4-FFF2-40B4-BE49-F238E27FC236}">
                <a16:creationId xmlns:a16="http://schemas.microsoft.com/office/drawing/2014/main" id="{0D4A20BC-2988-065F-A5E4-56942C5E55D8}"/>
              </a:ext>
            </a:extLst>
          </p:cNvPr>
          <p:cNvSpPr txBox="1"/>
          <p:nvPr/>
        </p:nvSpPr>
        <p:spPr>
          <a:xfrm>
            <a:off x="749300" y="8991768"/>
            <a:ext cx="14757400" cy="400110"/>
          </a:xfrm>
          <a:prstGeom prst="rect">
            <a:avLst/>
          </a:prstGeom>
          <a:noFill/>
        </p:spPr>
        <p:txBody>
          <a:bodyPr wrap="square" rtlCol="0">
            <a:spAutoFit/>
          </a:bodyPr>
          <a:lstStyle/>
          <a:p>
            <a:r>
              <a:rPr lang="en-US" sz="2000" dirty="0"/>
              <a:t>Note: Child behavioral problems was a composite score of their fussiness/defiance &amp; fear/anxiety, with a range of 0-2. </a:t>
            </a:r>
          </a:p>
        </p:txBody>
      </p:sp>
      <p:pic>
        <p:nvPicPr>
          <p:cNvPr id="6" name="Picture 5">
            <a:extLst>
              <a:ext uri="{FF2B5EF4-FFF2-40B4-BE49-F238E27FC236}">
                <a16:creationId xmlns:a16="http://schemas.microsoft.com/office/drawing/2014/main" id="{0FD79006-E2FF-DE67-4830-4F64D0CAA1C2}"/>
              </a:ext>
            </a:extLst>
          </p:cNvPr>
          <p:cNvPicPr>
            <a:picLocks noChangeAspect="1"/>
          </p:cNvPicPr>
          <p:nvPr/>
        </p:nvPicPr>
        <p:blipFill>
          <a:blip r:embed="rId2"/>
          <a:stretch>
            <a:fillRect/>
          </a:stretch>
        </p:blipFill>
        <p:spPr>
          <a:xfrm>
            <a:off x="1550110" y="1817482"/>
            <a:ext cx="13155779" cy="6525036"/>
          </a:xfrm>
          <a:prstGeom prst="rect">
            <a:avLst/>
          </a:prstGeom>
        </p:spPr>
      </p:pic>
    </p:spTree>
    <p:extLst>
      <p:ext uri="{BB962C8B-B14F-4D97-AF65-F5344CB8AC3E}">
        <p14:creationId xmlns:p14="http://schemas.microsoft.com/office/powerpoint/2010/main" val="1285688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8AF2-7413-D235-9A0C-4CECDFA48BB6}"/>
              </a:ext>
            </a:extLst>
          </p:cNvPr>
          <p:cNvSpPr>
            <a:spLocks noGrp="1"/>
          </p:cNvSpPr>
          <p:nvPr>
            <p:ph type="title"/>
          </p:nvPr>
        </p:nvSpPr>
        <p:spPr/>
        <p:txBody>
          <a:bodyPr/>
          <a:lstStyle/>
          <a:p>
            <a:r>
              <a:rPr lang="en-US" dirty="0"/>
              <a:t>RAPID-</a:t>
            </a:r>
            <a:r>
              <a:rPr lang="en-US" dirty="0" err="1"/>
              <a:t>fsk</a:t>
            </a:r>
            <a:r>
              <a:rPr lang="en-US" dirty="0"/>
              <a:t>: child behavior symptoms</a:t>
            </a:r>
          </a:p>
        </p:txBody>
      </p:sp>
      <p:pic>
        <p:nvPicPr>
          <p:cNvPr id="6" name="Picture 5">
            <a:extLst>
              <a:ext uri="{FF2B5EF4-FFF2-40B4-BE49-F238E27FC236}">
                <a16:creationId xmlns:a16="http://schemas.microsoft.com/office/drawing/2014/main" id="{8F7521D4-ABDB-6EC1-B9A1-B924D71B30B3}"/>
              </a:ext>
            </a:extLst>
          </p:cNvPr>
          <p:cNvPicPr>
            <a:picLocks noChangeAspect="1"/>
          </p:cNvPicPr>
          <p:nvPr/>
        </p:nvPicPr>
        <p:blipFill>
          <a:blip r:embed="rId2"/>
          <a:stretch>
            <a:fillRect/>
          </a:stretch>
        </p:blipFill>
        <p:spPr>
          <a:xfrm>
            <a:off x="1193800" y="1607897"/>
            <a:ext cx="13868400" cy="6944206"/>
          </a:xfrm>
          <a:prstGeom prst="rect">
            <a:avLst/>
          </a:prstGeom>
        </p:spPr>
      </p:pic>
    </p:spTree>
    <p:extLst>
      <p:ext uri="{BB962C8B-B14F-4D97-AF65-F5344CB8AC3E}">
        <p14:creationId xmlns:p14="http://schemas.microsoft.com/office/powerpoint/2010/main" val="192273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699C-F350-0EE6-87F4-489E10C87028}"/>
              </a:ext>
            </a:extLst>
          </p:cNvPr>
          <p:cNvSpPr>
            <a:spLocks noGrp="1"/>
          </p:cNvSpPr>
          <p:nvPr>
            <p:ph type="title"/>
          </p:nvPr>
        </p:nvSpPr>
        <p:spPr/>
        <p:txBody>
          <a:bodyPr/>
          <a:lstStyle/>
          <a:p>
            <a:r>
              <a:rPr lang="en-US" dirty="0"/>
              <a:t>overview</a:t>
            </a:r>
          </a:p>
        </p:txBody>
      </p:sp>
      <p:sp>
        <p:nvSpPr>
          <p:cNvPr id="4" name="Text Placeholder 3">
            <a:extLst>
              <a:ext uri="{FF2B5EF4-FFF2-40B4-BE49-F238E27FC236}">
                <a16:creationId xmlns:a16="http://schemas.microsoft.com/office/drawing/2014/main" id="{8477268D-4D0C-58D9-C314-48B3515FF1DC}"/>
              </a:ext>
            </a:extLst>
          </p:cNvPr>
          <p:cNvSpPr>
            <a:spLocks noGrp="1"/>
          </p:cNvSpPr>
          <p:nvPr>
            <p:ph type="body" sz="quarter" idx="12"/>
          </p:nvPr>
        </p:nvSpPr>
        <p:spPr/>
        <p:txBody>
          <a:bodyPr>
            <a:normAutofit lnSpcReduction="10000"/>
          </a:bodyPr>
          <a:lstStyle/>
          <a:p>
            <a:pPr marL="457200" indent="-457200">
              <a:buFont typeface="Arial" panose="020B0604020202020204" pitchFamily="34" charset="0"/>
              <a:buChar char="•"/>
            </a:pPr>
            <a:r>
              <a:rPr lang="en-US" dirty="0"/>
              <a:t>Improvements</a:t>
            </a:r>
          </a:p>
          <a:p>
            <a:pPr marL="1143000" lvl="1" indent="-457200"/>
            <a:r>
              <a:rPr lang="en-US" dirty="0"/>
              <a:t>Increased Service Awareness &amp; Utilization</a:t>
            </a:r>
          </a:p>
          <a:p>
            <a:pPr marL="1143000" lvl="1" indent="-457200"/>
            <a:r>
              <a:rPr lang="en-US" dirty="0"/>
              <a:t>Preventive Healthcare Returning to Normal</a:t>
            </a:r>
          </a:p>
          <a:p>
            <a:pPr marL="1143000" lvl="1" indent="-457200"/>
            <a:r>
              <a:rPr lang="en-US" dirty="0"/>
              <a:t>Decreased Mean Levels of Parent Emotional Distress</a:t>
            </a:r>
          </a:p>
          <a:p>
            <a:pPr marL="1143000" lvl="1" indent="-457200"/>
            <a:r>
              <a:rPr lang="en-US" dirty="0"/>
              <a:t>Increased Parent Hopefulness</a:t>
            </a:r>
          </a:p>
          <a:p>
            <a:pPr marL="457200" indent="-457200">
              <a:buFont typeface="Arial" panose="020B0604020202020204" pitchFamily="34" charset="0"/>
              <a:buChar char="•"/>
            </a:pPr>
            <a:r>
              <a:rPr lang="en-US" dirty="0"/>
              <a:t>Challenges</a:t>
            </a:r>
          </a:p>
          <a:p>
            <a:pPr marL="1143000" lvl="1" indent="-457200"/>
            <a:r>
              <a:rPr lang="en-US" dirty="0"/>
              <a:t>Persistent High Level of Material Hardship</a:t>
            </a:r>
          </a:p>
          <a:p>
            <a:pPr marL="1143000" lvl="1" indent="-457200"/>
            <a:r>
              <a:rPr lang="en-US" dirty="0"/>
              <a:t>Increased Concerns about Children</a:t>
            </a:r>
          </a:p>
          <a:p>
            <a:pPr marL="1143000" lvl="1" indent="-457200"/>
            <a:r>
              <a:rPr lang="en-US" dirty="0"/>
              <a:t>Increased Level of Child Behavioral Problems</a:t>
            </a:r>
          </a:p>
          <a:p>
            <a:pPr marL="457200" indent="-457200">
              <a:buFont typeface="Arial" panose="020B0604020202020204" pitchFamily="34" charset="0"/>
              <a:buChar char="•"/>
            </a:pPr>
            <a:r>
              <a:rPr lang="en-US" dirty="0"/>
              <a:t>Other Notable Findings</a:t>
            </a:r>
          </a:p>
          <a:p>
            <a:pPr marL="1143000" lvl="1" indent="-457200"/>
            <a:r>
              <a:rPr lang="en-US" dirty="0"/>
              <a:t>Increased Use &amp; Change in Type of Non-Parental Care</a:t>
            </a:r>
          </a:p>
          <a:p>
            <a:pPr marL="1143000" lvl="1" indent="-457200"/>
            <a:r>
              <a:rPr lang="en-US" dirty="0"/>
              <a:t>Receiving Information &amp; Participating in Programs</a:t>
            </a:r>
          </a:p>
        </p:txBody>
      </p:sp>
    </p:spTree>
    <p:extLst>
      <p:ext uri="{BB962C8B-B14F-4D97-AF65-F5344CB8AC3E}">
        <p14:creationId xmlns:p14="http://schemas.microsoft.com/office/powerpoint/2010/main" val="406008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15A5-C05D-9F8A-43BC-0C3EC3F1D25B}"/>
              </a:ext>
            </a:extLst>
          </p:cNvPr>
          <p:cNvSpPr>
            <a:spLocks noGrp="1"/>
          </p:cNvSpPr>
          <p:nvPr>
            <p:ph type="title"/>
          </p:nvPr>
        </p:nvSpPr>
        <p:spPr>
          <a:xfrm>
            <a:off x="736600" y="660400"/>
            <a:ext cx="14759432" cy="646331"/>
          </a:xfrm>
        </p:spPr>
        <p:txBody>
          <a:bodyPr/>
          <a:lstStyle/>
          <a:p>
            <a:r>
              <a:rPr lang="en-US" dirty="0"/>
              <a:t>RAPID-</a:t>
            </a:r>
            <a:r>
              <a:rPr lang="en-US" dirty="0" err="1"/>
              <a:t>fsk</a:t>
            </a:r>
            <a:r>
              <a:rPr lang="en-US" dirty="0"/>
              <a:t>: child behavior problems by race/ethnicity</a:t>
            </a:r>
          </a:p>
        </p:txBody>
      </p:sp>
      <p:pic>
        <p:nvPicPr>
          <p:cNvPr id="7" name="Picture 6">
            <a:extLst>
              <a:ext uri="{FF2B5EF4-FFF2-40B4-BE49-F238E27FC236}">
                <a16:creationId xmlns:a16="http://schemas.microsoft.com/office/drawing/2014/main" id="{E7C5A9E0-1373-7E5C-A59B-8A494DB0F792}"/>
              </a:ext>
            </a:extLst>
          </p:cNvPr>
          <p:cNvPicPr>
            <a:picLocks noChangeAspect="1"/>
          </p:cNvPicPr>
          <p:nvPr/>
        </p:nvPicPr>
        <p:blipFill>
          <a:blip r:embed="rId2"/>
          <a:stretch>
            <a:fillRect/>
          </a:stretch>
        </p:blipFill>
        <p:spPr>
          <a:xfrm>
            <a:off x="897132" y="1498600"/>
            <a:ext cx="14461736" cy="7162800"/>
          </a:xfrm>
          <a:prstGeom prst="rect">
            <a:avLst/>
          </a:prstGeom>
        </p:spPr>
      </p:pic>
    </p:spTree>
    <p:extLst>
      <p:ext uri="{BB962C8B-B14F-4D97-AF65-F5344CB8AC3E}">
        <p14:creationId xmlns:p14="http://schemas.microsoft.com/office/powerpoint/2010/main" val="4289449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2DD4-36AC-73DC-1746-B0980864EADE}"/>
              </a:ext>
            </a:extLst>
          </p:cNvPr>
          <p:cNvSpPr>
            <a:spLocks noGrp="1"/>
          </p:cNvSpPr>
          <p:nvPr>
            <p:ph type="title"/>
          </p:nvPr>
        </p:nvSpPr>
        <p:spPr>
          <a:xfrm>
            <a:off x="736600" y="660400"/>
            <a:ext cx="14759432" cy="646331"/>
          </a:xfrm>
        </p:spPr>
        <p:txBody>
          <a:bodyPr/>
          <a:lstStyle/>
          <a:p>
            <a:r>
              <a:rPr lang="en-US" dirty="0"/>
              <a:t>RAPID-</a:t>
            </a:r>
            <a:r>
              <a:rPr lang="en-US" dirty="0" err="1"/>
              <a:t>fsk</a:t>
            </a:r>
            <a:r>
              <a:rPr lang="en-US" dirty="0"/>
              <a:t>: child behavior symptoms by race/ethnicity</a:t>
            </a:r>
          </a:p>
        </p:txBody>
      </p:sp>
      <p:pic>
        <p:nvPicPr>
          <p:cNvPr id="7" name="Picture 6">
            <a:extLst>
              <a:ext uri="{FF2B5EF4-FFF2-40B4-BE49-F238E27FC236}">
                <a16:creationId xmlns:a16="http://schemas.microsoft.com/office/drawing/2014/main" id="{4CBAEBDE-96C8-0390-2515-B03BA1054AE5}"/>
              </a:ext>
            </a:extLst>
          </p:cNvPr>
          <p:cNvPicPr>
            <a:picLocks noChangeAspect="1"/>
          </p:cNvPicPr>
          <p:nvPr/>
        </p:nvPicPr>
        <p:blipFill>
          <a:blip r:embed="rId2"/>
          <a:stretch>
            <a:fillRect/>
          </a:stretch>
        </p:blipFill>
        <p:spPr>
          <a:xfrm>
            <a:off x="1183774" y="1618010"/>
            <a:ext cx="13888452" cy="6923980"/>
          </a:xfrm>
          <a:prstGeom prst="rect">
            <a:avLst/>
          </a:prstGeom>
        </p:spPr>
      </p:pic>
    </p:spTree>
    <p:extLst>
      <p:ext uri="{BB962C8B-B14F-4D97-AF65-F5344CB8AC3E}">
        <p14:creationId xmlns:p14="http://schemas.microsoft.com/office/powerpoint/2010/main" val="1959844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B03E-02D3-0A51-975C-28FF094BD278}"/>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child behavior problems by material hardship status</a:t>
            </a:r>
          </a:p>
        </p:txBody>
      </p:sp>
      <p:pic>
        <p:nvPicPr>
          <p:cNvPr id="6" name="Picture 5">
            <a:extLst>
              <a:ext uri="{FF2B5EF4-FFF2-40B4-BE49-F238E27FC236}">
                <a16:creationId xmlns:a16="http://schemas.microsoft.com/office/drawing/2014/main" id="{1295075B-244E-D07F-777E-BCA7A0AA40F8}"/>
              </a:ext>
            </a:extLst>
          </p:cNvPr>
          <p:cNvPicPr>
            <a:picLocks noChangeAspect="1"/>
          </p:cNvPicPr>
          <p:nvPr/>
        </p:nvPicPr>
        <p:blipFill>
          <a:blip r:embed="rId2"/>
          <a:stretch>
            <a:fillRect/>
          </a:stretch>
        </p:blipFill>
        <p:spPr>
          <a:xfrm>
            <a:off x="1270000" y="1951310"/>
            <a:ext cx="13715999" cy="6718649"/>
          </a:xfrm>
          <a:prstGeom prst="rect">
            <a:avLst/>
          </a:prstGeom>
        </p:spPr>
      </p:pic>
    </p:spTree>
    <p:extLst>
      <p:ext uri="{BB962C8B-B14F-4D97-AF65-F5344CB8AC3E}">
        <p14:creationId xmlns:p14="http://schemas.microsoft.com/office/powerpoint/2010/main" val="2409603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E496-ACC4-0ADC-8DCF-2AEF347F7AFB}"/>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child behavior symptoms by material hardship status</a:t>
            </a:r>
          </a:p>
        </p:txBody>
      </p:sp>
      <p:pic>
        <p:nvPicPr>
          <p:cNvPr id="7" name="Picture 6">
            <a:extLst>
              <a:ext uri="{FF2B5EF4-FFF2-40B4-BE49-F238E27FC236}">
                <a16:creationId xmlns:a16="http://schemas.microsoft.com/office/drawing/2014/main" id="{D1DCE7F8-E6F9-3BF7-F880-CA8555955AE2}"/>
              </a:ext>
            </a:extLst>
          </p:cNvPr>
          <p:cNvPicPr>
            <a:picLocks noChangeAspect="1"/>
          </p:cNvPicPr>
          <p:nvPr/>
        </p:nvPicPr>
        <p:blipFill>
          <a:blip r:embed="rId2"/>
          <a:stretch>
            <a:fillRect/>
          </a:stretch>
        </p:blipFill>
        <p:spPr>
          <a:xfrm>
            <a:off x="1509168" y="2032000"/>
            <a:ext cx="13237664" cy="6566112"/>
          </a:xfrm>
          <a:prstGeom prst="rect">
            <a:avLst/>
          </a:prstGeom>
        </p:spPr>
      </p:pic>
    </p:spTree>
    <p:extLst>
      <p:ext uri="{BB962C8B-B14F-4D97-AF65-F5344CB8AC3E}">
        <p14:creationId xmlns:p14="http://schemas.microsoft.com/office/powerpoint/2010/main" val="358760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6B19-FA3A-205A-6D04-9B42E4453050}"/>
              </a:ext>
            </a:extLst>
          </p:cNvPr>
          <p:cNvSpPr>
            <a:spLocks noGrp="1"/>
          </p:cNvSpPr>
          <p:nvPr>
            <p:ph type="title"/>
          </p:nvPr>
        </p:nvSpPr>
        <p:spPr/>
        <p:txBody>
          <a:bodyPr/>
          <a:lstStyle/>
          <a:p>
            <a:r>
              <a:rPr lang="en-US" cap="none" dirty="0"/>
              <a:t>What are the biggest challenges and concerns for you and your family right now?</a:t>
            </a:r>
          </a:p>
        </p:txBody>
      </p:sp>
      <p:sp>
        <p:nvSpPr>
          <p:cNvPr id="3" name="Text Placeholder 2">
            <a:extLst>
              <a:ext uri="{FF2B5EF4-FFF2-40B4-BE49-F238E27FC236}">
                <a16:creationId xmlns:a16="http://schemas.microsoft.com/office/drawing/2014/main" id="{4D074B12-A1C0-27D4-A078-BD44A809D150}"/>
              </a:ext>
            </a:extLst>
          </p:cNvPr>
          <p:cNvSpPr>
            <a:spLocks noGrp="1"/>
          </p:cNvSpPr>
          <p:nvPr>
            <p:ph type="body" sz="quarter" idx="12"/>
          </p:nvPr>
        </p:nvSpPr>
        <p:spPr>
          <a:xfrm>
            <a:off x="736600" y="2735431"/>
            <a:ext cx="14173200" cy="5486400"/>
          </a:xfrm>
        </p:spPr>
        <p:txBody>
          <a:bodyPr/>
          <a:lstStyle/>
          <a:p>
            <a:r>
              <a:rPr lang="en-US" dirty="0"/>
              <a:t>Don't have enough money to buy household items to support me and my family. I've been having some anxiety lately and I'd like to get support from mental health resources to relieve my stress.</a:t>
            </a:r>
            <a:r>
              <a:rPr lang="en-US" dirty="0">
                <a:latin typeface="Adobe Devanagari" panose="02040503050201020203" pitchFamily="18" charset="0"/>
                <a:cs typeface="Adobe Devanagari" panose="02040503050201020203" pitchFamily="18" charset="0"/>
              </a:rPr>
              <a:t> – </a:t>
            </a:r>
            <a:r>
              <a:rPr lang="en-US" i="1" dirty="0">
                <a:latin typeface="Adobe Devanagari" panose="02040503050201020203" pitchFamily="18" charset="0"/>
                <a:cs typeface="Adobe Devanagari" panose="02040503050201020203" pitchFamily="18" charset="0"/>
              </a:rPr>
              <a:t>Parent in Wyoming</a:t>
            </a:r>
          </a:p>
          <a:p>
            <a:endParaRPr lang="en-US" i="1" dirty="0"/>
          </a:p>
          <a:p>
            <a:r>
              <a:rPr lang="en-US" dirty="0"/>
              <a:t>I don't have enough income to meet my childcare needs and my children are having dietary problems.</a:t>
            </a:r>
            <a:r>
              <a:rPr lang="en-US" dirty="0">
                <a:latin typeface="Adobe Devanagari" panose="02040503050201020203" pitchFamily="18" charset="0"/>
                <a:cs typeface="Adobe Devanagari" panose="02040503050201020203" pitchFamily="18" charset="0"/>
              </a:rPr>
              <a:t> – </a:t>
            </a:r>
            <a:r>
              <a:rPr lang="en-US" i="1" dirty="0">
                <a:latin typeface="Adobe Devanagari" panose="02040503050201020203" pitchFamily="18" charset="0"/>
                <a:cs typeface="Adobe Devanagari" panose="02040503050201020203" pitchFamily="18" charset="0"/>
              </a:rPr>
              <a:t>Parent in Kentwood</a:t>
            </a:r>
          </a:p>
          <a:p>
            <a:endParaRPr lang="en-US" i="1" dirty="0"/>
          </a:p>
          <a:p>
            <a:r>
              <a:rPr lang="en-US" dirty="0"/>
              <a:t>Keeping my kids on track academically due to COVID learning loss. </a:t>
            </a:r>
            <a:r>
              <a:rPr lang="en-US" dirty="0">
                <a:latin typeface="Adobe Devanagari" panose="02040503050201020203" pitchFamily="18" charset="0"/>
                <a:cs typeface="Adobe Devanagari" panose="02040503050201020203" pitchFamily="18" charset="0"/>
              </a:rPr>
              <a:t>–</a:t>
            </a:r>
            <a:r>
              <a:rPr lang="en-US" dirty="0"/>
              <a:t> </a:t>
            </a:r>
            <a:r>
              <a:rPr lang="en-US" i="1" dirty="0">
                <a:latin typeface="Adobe Devanagari" panose="02040503050201020203" pitchFamily="18" charset="0"/>
                <a:cs typeface="Adobe Devanagari" panose="02040503050201020203" pitchFamily="18" charset="0"/>
              </a:rPr>
              <a:t>Parent in Grand Rapids</a:t>
            </a:r>
          </a:p>
        </p:txBody>
      </p:sp>
    </p:spTree>
    <p:extLst>
      <p:ext uri="{BB962C8B-B14F-4D97-AF65-F5344CB8AC3E}">
        <p14:creationId xmlns:p14="http://schemas.microsoft.com/office/powerpoint/2010/main" val="3455156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Other Notable Findings</a:t>
            </a:r>
          </a:p>
        </p:txBody>
      </p:sp>
    </p:spTree>
    <p:extLst>
      <p:ext uri="{BB962C8B-B14F-4D97-AF65-F5344CB8AC3E}">
        <p14:creationId xmlns:p14="http://schemas.microsoft.com/office/powerpoint/2010/main" val="2850774196"/>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CED093-317D-E6AB-82A9-B7254697239B}"/>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1.</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Use &amp; Change in Type of Non-parental Care</a:t>
            </a:r>
          </a:p>
        </p:txBody>
      </p:sp>
      <p:sp>
        <p:nvSpPr>
          <p:cNvPr id="14" name="Rectangle 13">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521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37F7-4F61-1876-AA58-AAF8B2877272}"/>
              </a:ext>
            </a:extLst>
          </p:cNvPr>
          <p:cNvSpPr>
            <a:spLocks noGrp="1"/>
          </p:cNvSpPr>
          <p:nvPr>
            <p:ph type="title"/>
          </p:nvPr>
        </p:nvSpPr>
        <p:spPr/>
        <p:txBody>
          <a:bodyPr/>
          <a:lstStyle/>
          <a:p>
            <a:r>
              <a:rPr lang="en-US" dirty="0"/>
              <a:t>Rapid-</a:t>
            </a:r>
            <a:r>
              <a:rPr lang="en-US" dirty="0" err="1"/>
              <a:t>fsk</a:t>
            </a:r>
            <a:r>
              <a:rPr lang="en-US" dirty="0"/>
              <a:t>: use of non-parental care</a:t>
            </a:r>
          </a:p>
        </p:txBody>
      </p:sp>
      <p:pic>
        <p:nvPicPr>
          <p:cNvPr id="6" name="Picture 5">
            <a:extLst>
              <a:ext uri="{FF2B5EF4-FFF2-40B4-BE49-F238E27FC236}">
                <a16:creationId xmlns:a16="http://schemas.microsoft.com/office/drawing/2014/main" id="{547FD10C-1D0A-737F-2739-481EFA84AE6D}"/>
              </a:ext>
            </a:extLst>
          </p:cNvPr>
          <p:cNvPicPr>
            <a:picLocks noChangeAspect="1"/>
          </p:cNvPicPr>
          <p:nvPr/>
        </p:nvPicPr>
        <p:blipFill>
          <a:blip r:embed="rId2"/>
          <a:stretch>
            <a:fillRect/>
          </a:stretch>
        </p:blipFill>
        <p:spPr>
          <a:xfrm>
            <a:off x="1162601" y="1602377"/>
            <a:ext cx="13930798" cy="6955246"/>
          </a:xfrm>
          <a:prstGeom prst="rect">
            <a:avLst/>
          </a:prstGeom>
        </p:spPr>
      </p:pic>
    </p:spTree>
    <p:extLst>
      <p:ext uri="{BB962C8B-B14F-4D97-AF65-F5344CB8AC3E}">
        <p14:creationId xmlns:p14="http://schemas.microsoft.com/office/powerpoint/2010/main" val="2026312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89B1-58FC-40C8-AE5A-FB9BFC264029}"/>
              </a:ext>
            </a:extLst>
          </p:cNvPr>
          <p:cNvSpPr>
            <a:spLocks noGrp="1"/>
          </p:cNvSpPr>
          <p:nvPr>
            <p:ph type="title"/>
          </p:nvPr>
        </p:nvSpPr>
        <p:spPr/>
        <p:txBody>
          <a:bodyPr/>
          <a:lstStyle/>
          <a:p>
            <a:r>
              <a:rPr lang="en-US" dirty="0"/>
              <a:t>Rapid-</a:t>
            </a:r>
            <a:r>
              <a:rPr lang="en-US" dirty="0" err="1"/>
              <a:t>fsk</a:t>
            </a:r>
            <a:r>
              <a:rPr lang="en-US" dirty="0"/>
              <a:t>: Use of non-parental care by race/ethnicity</a:t>
            </a:r>
          </a:p>
        </p:txBody>
      </p:sp>
      <p:pic>
        <p:nvPicPr>
          <p:cNvPr id="6" name="Picture 5">
            <a:extLst>
              <a:ext uri="{FF2B5EF4-FFF2-40B4-BE49-F238E27FC236}">
                <a16:creationId xmlns:a16="http://schemas.microsoft.com/office/drawing/2014/main" id="{99BC1994-91F5-5CC3-7925-0CDE31713946}"/>
              </a:ext>
            </a:extLst>
          </p:cNvPr>
          <p:cNvPicPr>
            <a:picLocks noChangeAspect="1"/>
          </p:cNvPicPr>
          <p:nvPr/>
        </p:nvPicPr>
        <p:blipFill>
          <a:blip r:embed="rId2"/>
          <a:stretch>
            <a:fillRect/>
          </a:stretch>
        </p:blipFill>
        <p:spPr>
          <a:xfrm>
            <a:off x="1270000" y="1668457"/>
            <a:ext cx="13716000" cy="6823086"/>
          </a:xfrm>
          <a:prstGeom prst="rect">
            <a:avLst/>
          </a:prstGeom>
        </p:spPr>
      </p:pic>
    </p:spTree>
    <p:extLst>
      <p:ext uri="{BB962C8B-B14F-4D97-AF65-F5344CB8AC3E}">
        <p14:creationId xmlns:p14="http://schemas.microsoft.com/office/powerpoint/2010/main" val="339802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5DFF-7562-BD8C-636C-4DA26EB110FC}"/>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Use of non-parent care by single-parent status</a:t>
            </a:r>
          </a:p>
        </p:txBody>
      </p:sp>
      <p:pic>
        <p:nvPicPr>
          <p:cNvPr id="13" name="Picture 12">
            <a:extLst>
              <a:ext uri="{FF2B5EF4-FFF2-40B4-BE49-F238E27FC236}">
                <a16:creationId xmlns:a16="http://schemas.microsoft.com/office/drawing/2014/main" id="{875137A4-0357-EF21-CEE7-355F6ADB8987}"/>
              </a:ext>
            </a:extLst>
          </p:cNvPr>
          <p:cNvPicPr>
            <a:picLocks noChangeAspect="1"/>
          </p:cNvPicPr>
          <p:nvPr/>
        </p:nvPicPr>
        <p:blipFill>
          <a:blip r:embed="rId2"/>
          <a:stretch>
            <a:fillRect/>
          </a:stretch>
        </p:blipFill>
        <p:spPr>
          <a:xfrm>
            <a:off x="1231900" y="1953062"/>
            <a:ext cx="13792200" cy="6805758"/>
          </a:xfrm>
          <a:prstGeom prst="rect">
            <a:avLst/>
          </a:prstGeom>
        </p:spPr>
      </p:pic>
    </p:spTree>
    <p:extLst>
      <p:ext uri="{BB962C8B-B14F-4D97-AF65-F5344CB8AC3E}">
        <p14:creationId xmlns:p14="http://schemas.microsoft.com/office/powerpoint/2010/main" val="275870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Improvements</a:t>
            </a:r>
          </a:p>
        </p:txBody>
      </p:sp>
    </p:spTree>
    <p:extLst>
      <p:ext uri="{BB962C8B-B14F-4D97-AF65-F5344CB8AC3E}">
        <p14:creationId xmlns:p14="http://schemas.microsoft.com/office/powerpoint/2010/main" val="86705902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8799-75EF-C3FE-C273-FBD9CFC6521E}"/>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use of non-parent care by material hardship status</a:t>
            </a:r>
          </a:p>
        </p:txBody>
      </p:sp>
      <p:pic>
        <p:nvPicPr>
          <p:cNvPr id="7" name="Picture 6">
            <a:extLst>
              <a:ext uri="{FF2B5EF4-FFF2-40B4-BE49-F238E27FC236}">
                <a16:creationId xmlns:a16="http://schemas.microsoft.com/office/drawing/2014/main" id="{1EB7C7D7-65C5-D783-7D83-F9C3CE81897E}"/>
              </a:ext>
            </a:extLst>
          </p:cNvPr>
          <p:cNvPicPr>
            <a:picLocks noChangeAspect="1"/>
          </p:cNvPicPr>
          <p:nvPr/>
        </p:nvPicPr>
        <p:blipFill>
          <a:blip r:embed="rId2"/>
          <a:stretch>
            <a:fillRect/>
          </a:stretch>
        </p:blipFill>
        <p:spPr>
          <a:xfrm>
            <a:off x="1337579" y="1975484"/>
            <a:ext cx="13557473" cy="6739037"/>
          </a:xfrm>
          <a:prstGeom prst="rect">
            <a:avLst/>
          </a:prstGeom>
        </p:spPr>
      </p:pic>
    </p:spTree>
    <p:extLst>
      <p:ext uri="{BB962C8B-B14F-4D97-AF65-F5344CB8AC3E}">
        <p14:creationId xmlns:p14="http://schemas.microsoft.com/office/powerpoint/2010/main" val="12104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0D32-0F97-080C-3286-2A0B0DF283BF}"/>
              </a:ext>
            </a:extLst>
          </p:cNvPr>
          <p:cNvSpPr>
            <a:spLocks noGrp="1"/>
          </p:cNvSpPr>
          <p:nvPr>
            <p:ph type="title"/>
          </p:nvPr>
        </p:nvSpPr>
        <p:spPr/>
        <p:txBody>
          <a:bodyPr/>
          <a:lstStyle/>
          <a:p>
            <a:r>
              <a:rPr lang="en-US" dirty="0"/>
              <a:t>Rapid-</a:t>
            </a:r>
            <a:r>
              <a:rPr lang="en-US" dirty="0" err="1"/>
              <a:t>fsk</a:t>
            </a:r>
            <a:r>
              <a:rPr lang="en-US" dirty="0"/>
              <a:t>: type of non-parent care</a:t>
            </a:r>
          </a:p>
        </p:txBody>
      </p:sp>
      <p:pic>
        <p:nvPicPr>
          <p:cNvPr id="6" name="Picture 5">
            <a:extLst>
              <a:ext uri="{FF2B5EF4-FFF2-40B4-BE49-F238E27FC236}">
                <a16:creationId xmlns:a16="http://schemas.microsoft.com/office/drawing/2014/main" id="{4F0FB3A0-D833-0ADD-E582-B3B3EB478557}"/>
              </a:ext>
            </a:extLst>
          </p:cNvPr>
          <p:cNvPicPr>
            <a:picLocks noChangeAspect="1"/>
          </p:cNvPicPr>
          <p:nvPr/>
        </p:nvPicPr>
        <p:blipFill>
          <a:blip r:embed="rId2"/>
          <a:stretch>
            <a:fillRect/>
          </a:stretch>
        </p:blipFill>
        <p:spPr>
          <a:xfrm>
            <a:off x="1112697" y="1612900"/>
            <a:ext cx="14030605" cy="6934200"/>
          </a:xfrm>
          <a:prstGeom prst="rect">
            <a:avLst/>
          </a:prstGeom>
        </p:spPr>
      </p:pic>
    </p:spTree>
    <p:extLst>
      <p:ext uri="{BB962C8B-B14F-4D97-AF65-F5344CB8AC3E}">
        <p14:creationId xmlns:p14="http://schemas.microsoft.com/office/powerpoint/2010/main" val="311271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CED093-317D-E6AB-82A9-B7254697239B}"/>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2.</a:t>
            </a:r>
            <a:br>
              <a:rPr lang="en-US" sz="7200" kern="1200" cap="none" dirty="0">
                <a:solidFill>
                  <a:schemeClr val="tx1"/>
                </a:solidFill>
                <a:latin typeface="+mj-lt"/>
                <a:ea typeface="+mj-ea"/>
                <a:cs typeface="+mj-cs"/>
              </a:rPr>
            </a:br>
            <a:r>
              <a:rPr lang="en-US" sz="7200" cap="none" dirty="0">
                <a:solidFill>
                  <a:schemeClr val="tx1"/>
                </a:solidFill>
                <a:latin typeface="+mj-lt"/>
                <a:cs typeface="+mj-cs"/>
              </a:rPr>
              <a:t>Awareness </a:t>
            </a:r>
            <a:r>
              <a:rPr lang="en-US" sz="7200" kern="1200" cap="none" dirty="0">
                <a:solidFill>
                  <a:schemeClr val="tx1"/>
                </a:solidFill>
                <a:latin typeface="+mj-lt"/>
                <a:ea typeface="+mj-ea"/>
                <a:cs typeface="+mj-cs"/>
              </a:rPr>
              <a:t>&amp; Participation in Programs</a:t>
            </a:r>
          </a:p>
        </p:txBody>
      </p:sp>
      <p:sp>
        <p:nvSpPr>
          <p:cNvPr id="13" name="Rectangle 12">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40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024F-E556-D580-BA4E-F91257F090F0}"/>
              </a:ext>
            </a:extLst>
          </p:cNvPr>
          <p:cNvSpPr>
            <a:spLocks noGrp="1"/>
          </p:cNvSpPr>
          <p:nvPr>
            <p:ph type="title"/>
          </p:nvPr>
        </p:nvSpPr>
        <p:spPr/>
        <p:txBody>
          <a:bodyPr/>
          <a:lstStyle/>
          <a:p>
            <a:r>
              <a:rPr lang="en-US" dirty="0"/>
              <a:t>Rapid-</a:t>
            </a:r>
            <a:r>
              <a:rPr lang="en-US" dirty="0" err="1"/>
              <a:t>fsk</a:t>
            </a:r>
            <a:r>
              <a:rPr lang="en-US" dirty="0"/>
              <a:t>: Receiving information on programs</a:t>
            </a:r>
          </a:p>
        </p:txBody>
      </p:sp>
      <p:pic>
        <p:nvPicPr>
          <p:cNvPr id="6" name="Picture 5">
            <a:extLst>
              <a:ext uri="{FF2B5EF4-FFF2-40B4-BE49-F238E27FC236}">
                <a16:creationId xmlns:a16="http://schemas.microsoft.com/office/drawing/2014/main" id="{5748541D-68C1-E328-23D0-3C05E9681499}"/>
              </a:ext>
            </a:extLst>
          </p:cNvPr>
          <p:cNvPicPr>
            <a:picLocks noChangeAspect="1"/>
          </p:cNvPicPr>
          <p:nvPr/>
        </p:nvPicPr>
        <p:blipFill>
          <a:blip r:embed="rId2"/>
          <a:stretch>
            <a:fillRect/>
          </a:stretch>
        </p:blipFill>
        <p:spPr>
          <a:xfrm>
            <a:off x="981551" y="1573040"/>
            <a:ext cx="14292898" cy="7013919"/>
          </a:xfrm>
          <a:prstGeom prst="rect">
            <a:avLst/>
          </a:prstGeom>
        </p:spPr>
      </p:pic>
    </p:spTree>
    <p:extLst>
      <p:ext uri="{BB962C8B-B14F-4D97-AF65-F5344CB8AC3E}">
        <p14:creationId xmlns:p14="http://schemas.microsoft.com/office/powerpoint/2010/main" val="2038081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2D88-D981-FCF6-F86B-BF3C56F6DBED}"/>
              </a:ext>
            </a:extLst>
          </p:cNvPr>
          <p:cNvSpPr>
            <a:spLocks noGrp="1"/>
          </p:cNvSpPr>
          <p:nvPr>
            <p:ph type="title"/>
          </p:nvPr>
        </p:nvSpPr>
        <p:spPr>
          <a:xfrm>
            <a:off x="736600" y="660400"/>
            <a:ext cx="14759432" cy="1292662"/>
          </a:xfrm>
        </p:spPr>
        <p:txBody>
          <a:bodyPr/>
          <a:lstStyle/>
          <a:p>
            <a:r>
              <a:rPr lang="en-US" dirty="0"/>
              <a:t>Rapid-</a:t>
            </a:r>
            <a:r>
              <a:rPr lang="en-US" dirty="0" err="1"/>
              <a:t>fsk</a:t>
            </a:r>
            <a:r>
              <a:rPr lang="en-US" dirty="0"/>
              <a:t>: Receiving program information by race/ethnicity</a:t>
            </a:r>
          </a:p>
        </p:txBody>
      </p:sp>
      <p:pic>
        <p:nvPicPr>
          <p:cNvPr id="6" name="Picture 5">
            <a:extLst>
              <a:ext uri="{FF2B5EF4-FFF2-40B4-BE49-F238E27FC236}">
                <a16:creationId xmlns:a16="http://schemas.microsoft.com/office/drawing/2014/main" id="{E82A05E7-89A9-1950-CF1F-3FEA36919F79}"/>
              </a:ext>
            </a:extLst>
          </p:cNvPr>
          <p:cNvPicPr>
            <a:picLocks noChangeAspect="1"/>
          </p:cNvPicPr>
          <p:nvPr/>
        </p:nvPicPr>
        <p:blipFill>
          <a:blip r:embed="rId2"/>
          <a:stretch>
            <a:fillRect/>
          </a:stretch>
        </p:blipFill>
        <p:spPr>
          <a:xfrm>
            <a:off x="1355585" y="1970229"/>
            <a:ext cx="13544830" cy="6660112"/>
          </a:xfrm>
          <a:prstGeom prst="rect">
            <a:avLst/>
          </a:prstGeom>
        </p:spPr>
      </p:pic>
    </p:spTree>
    <p:extLst>
      <p:ext uri="{BB962C8B-B14F-4D97-AF65-F5344CB8AC3E}">
        <p14:creationId xmlns:p14="http://schemas.microsoft.com/office/powerpoint/2010/main" val="181216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CF65-D71B-AB8E-33F3-0C292D69160A}"/>
              </a:ext>
            </a:extLst>
          </p:cNvPr>
          <p:cNvSpPr>
            <a:spLocks noGrp="1"/>
          </p:cNvSpPr>
          <p:nvPr>
            <p:ph type="title"/>
          </p:nvPr>
        </p:nvSpPr>
        <p:spPr/>
        <p:txBody>
          <a:bodyPr/>
          <a:lstStyle/>
          <a:p>
            <a:r>
              <a:rPr lang="en-US" dirty="0"/>
              <a:t>Rapid-</a:t>
            </a:r>
            <a:r>
              <a:rPr lang="en-US" dirty="0" err="1"/>
              <a:t>fsk</a:t>
            </a:r>
            <a:r>
              <a:rPr lang="en-US" dirty="0"/>
              <a:t>: participating in programs</a:t>
            </a:r>
          </a:p>
        </p:txBody>
      </p:sp>
      <p:pic>
        <p:nvPicPr>
          <p:cNvPr id="4" name="Picture 3">
            <a:extLst>
              <a:ext uri="{FF2B5EF4-FFF2-40B4-BE49-F238E27FC236}">
                <a16:creationId xmlns:a16="http://schemas.microsoft.com/office/drawing/2014/main" id="{6E6E75A6-5B5E-D08F-6753-133DFD73AE56}"/>
              </a:ext>
            </a:extLst>
          </p:cNvPr>
          <p:cNvPicPr>
            <a:picLocks noChangeAspect="1"/>
          </p:cNvPicPr>
          <p:nvPr/>
        </p:nvPicPr>
        <p:blipFill>
          <a:blip r:embed="rId2"/>
          <a:stretch>
            <a:fillRect/>
          </a:stretch>
        </p:blipFill>
        <p:spPr>
          <a:xfrm>
            <a:off x="1193800" y="1625398"/>
            <a:ext cx="13868400" cy="6909203"/>
          </a:xfrm>
          <a:prstGeom prst="rect">
            <a:avLst/>
          </a:prstGeom>
        </p:spPr>
      </p:pic>
    </p:spTree>
    <p:extLst>
      <p:ext uri="{BB962C8B-B14F-4D97-AF65-F5344CB8AC3E}">
        <p14:creationId xmlns:p14="http://schemas.microsoft.com/office/powerpoint/2010/main" val="2842019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02F8-F556-DD8C-7173-802647613916}"/>
              </a:ext>
            </a:extLst>
          </p:cNvPr>
          <p:cNvSpPr>
            <a:spLocks noGrp="1"/>
          </p:cNvSpPr>
          <p:nvPr>
            <p:ph type="title"/>
          </p:nvPr>
        </p:nvSpPr>
        <p:spPr/>
        <p:txBody>
          <a:bodyPr/>
          <a:lstStyle/>
          <a:p>
            <a:r>
              <a:rPr lang="en-US" dirty="0"/>
              <a:t>Rapid-</a:t>
            </a:r>
            <a:r>
              <a:rPr lang="en-US" dirty="0" err="1"/>
              <a:t>fsk</a:t>
            </a:r>
            <a:r>
              <a:rPr lang="en-US" dirty="0"/>
              <a:t>: participating in programs by race/ethnicity</a:t>
            </a:r>
          </a:p>
        </p:txBody>
      </p:sp>
      <p:pic>
        <p:nvPicPr>
          <p:cNvPr id="7" name="Picture 6">
            <a:extLst>
              <a:ext uri="{FF2B5EF4-FFF2-40B4-BE49-F238E27FC236}">
                <a16:creationId xmlns:a16="http://schemas.microsoft.com/office/drawing/2014/main" id="{A99AEDCC-6F5A-2799-6E06-9DEA856CFFB0}"/>
              </a:ext>
            </a:extLst>
          </p:cNvPr>
          <p:cNvPicPr>
            <a:picLocks noChangeAspect="1"/>
          </p:cNvPicPr>
          <p:nvPr/>
        </p:nvPicPr>
        <p:blipFill>
          <a:blip r:embed="rId2"/>
          <a:stretch>
            <a:fillRect/>
          </a:stretch>
        </p:blipFill>
        <p:spPr>
          <a:xfrm>
            <a:off x="1074099" y="1669994"/>
            <a:ext cx="14207683" cy="6991406"/>
          </a:xfrm>
          <a:prstGeom prst="rect">
            <a:avLst/>
          </a:prstGeom>
        </p:spPr>
      </p:pic>
    </p:spTree>
    <p:extLst>
      <p:ext uri="{BB962C8B-B14F-4D97-AF65-F5344CB8AC3E}">
        <p14:creationId xmlns:p14="http://schemas.microsoft.com/office/powerpoint/2010/main" val="2800653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0200"/>
            <a:ext cx="16256000" cy="8890000"/>
          </a:xfrm>
          <a:custGeom>
            <a:avLst/>
            <a:gdLst/>
            <a:ahLst/>
            <a:cxnLst/>
            <a:rect l="l" t="t" r="r" b="b"/>
            <a:pathLst>
              <a:path w="16256000" h="8890000">
                <a:moveTo>
                  <a:pt x="16256000" y="0"/>
                </a:moveTo>
                <a:lnTo>
                  <a:pt x="0" y="0"/>
                </a:lnTo>
                <a:lnTo>
                  <a:pt x="0" y="8890000"/>
                </a:lnTo>
                <a:lnTo>
                  <a:pt x="16256000" y="8890000"/>
                </a:lnTo>
                <a:lnTo>
                  <a:pt x="16256000" y="0"/>
                </a:lnTo>
                <a:close/>
              </a:path>
            </a:pathLst>
          </a:custGeom>
          <a:solidFill>
            <a:srgbClr val="FEE11A"/>
          </a:solidFill>
        </p:spPr>
        <p:txBody>
          <a:bodyPr wrap="square" lIns="0" tIns="0" rIns="0" bIns="0" rtlCol="0"/>
          <a:lstStyle/>
          <a:p>
            <a:endParaRPr dirty="0"/>
          </a:p>
        </p:txBody>
      </p:sp>
      <p:sp>
        <p:nvSpPr>
          <p:cNvPr id="6" name="Title 5">
            <a:extLst>
              <a:ext uri="{FF2B5EF4-FFF2-40B4-BE49-F238E27FC236}">
                <a16:creationId xmlns:a16="http://schemas.microsoft.com/office/drawing/2014/main" id="{8189A1E6-4565-E844-A824-F1C2AC621A5C}"/>
              </a:ext>
            </a:extLst>
          </p:cNvPr>
          <p:cNvSpPr>
            <a:spLocks noGrp="1"/>
          </p:cNvSpPr>
          <p:nvPr>
            <p:ph type="title"/>
          </p:nvPr>
        </p:nvSpPr>
        <p:spPr>
          <a:xfrm>
            <a:off x="738632" y="660400"/>
            <a:ext cx="12875768" cy="2431435"/>
          </a:xfrm>
        </p:spPr>
        <p:txBody>
          <a:bodyPr/>
          <a:lstStyle/>
          <a:p>
            <a:r>
              <a:rPr lang="en-US" dirty="0"/>
              <a:t>Thank you</a:t>
            </a:r>
            <a:br>
              <a:rPr lang="en-US" dirty="0"/>
            </a:br>
            <a:r>
              <a:rPr lang="en-US" dirty="0"/>
              <a:t>questions &amp; feedback</a:t>
            </a:r>
          </a:p>
        </p:txBody>
      </p:sp>
      <p:pic>
        <p:nvPicPr>
          <p:cNvPr id="9" name="Picture 8">
            <a:extLst>
              <a:ext uri="{FF2B5EF4-FFF2-40B4-BE49-F238E27FC236}">
                <a16:creationId xmlns:a16="http://schemas.microsoft.com/office/drawing/2014/main" id="{DCC5EF98-2FD8-1141-A364-AAEAA7D137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0600" y="9051925"/>
            <a:ext cx="1752600" cy="985838"/>
          </a:xfrm>
          <a:prstGeom prst="rect">
            <a:avLst/>
          </a:prstGeom>
        </p:spPr>
      </p:pic>
      <p:pic>
        <p:nvPicPr>
          <p:cNvPr id="10" name="Picture 9">
            <a:extLst>
              <a:ext uri="{FF2B5EF4-FFF2-40B4-BE49-F238E27FC236}">
                <a16:creationId xmlns:a16="http://schemas.microsoft.com/office/drawing/2014/main" id="{5A07DD74-0525-A449-9A84-6F125EF6D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 y="9242063"/>
            <a:ext cx="1333500" cy="56233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3E983EA-D60D-4F83-FFE9-0F653CEF3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0" y="9044167"/>
            <a:ext cx="1676400" cy="9230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1.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Service Awareness &amp; Utilization</a:t>
            </a:r>
          </a:p>
        </p:txBody>
      </p:sp>
      <p:sp>
        <p:nvSpPr>
          <p:cNvPr id="27" name="Rectangle 26">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15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2963-3691-95F5-1AB7-B2753448ADBF}"/>
              </a:ext>
            </a:extLst>
          </p:cNvPr>
          <p:cNvSpPr>
            <a:spLocks noGrp="1"/>
          </p:cNvSpPr>
          <p:nvPr>
            <p:ph type="title"/>
          </p:nvPr>
        </p:nvSpPr>
        <p:spPr>
          <a:xfrm>
            <a:off x="736600" y="660400"/>
            <a:ext cx="14759432" cy="646331"/>
          </a:xfrm>
        </p:spPr>
        <p:txBody>
          <a:bodyPr/>
          <a:lstStyle/>
          <a:p>
            <a:r>
              <a:rPr lang="en-US" dirty="0"/>
              <a:t>Rapid-</a:t>
            </a:r>
            <a:r>
              <a:rPr lang="en-US" dirty="0" err="1"/>
              <a:t>fsk</a:t>
            </a:r>
            <a:r>
              <a:rPr lang="en-US" dirty="0"/>
              <a:t>: Early on services engagement</a:t>
            </a:r>
          </a:p>
        </p:txBody>
      </p:sp>
      <p:sp>
        <p:nvSpPr>
          <p:cNvPr id="8" name="TextBox 7">
            <a:extLst>
              <a:ext uri="{FF2B5EF4-FFF2-40B4-BE49-F238E27FC236}">
                <a16:creationId xmlns:a16="http://schemas.microsoft.com/office/drawing/2014/main" id="{55B315B5-1047-0A85-EB65-6C39CB08FDD4}"/>
              </a:ext>
            </a:extLst>
          </p:cNvPr>
          <p:cNvSpPr txBox="1"/>
          <p:nvPr/>
        </p:nvSpPr>
        <p:spPr>
          <a:xfrm>
            <a:off x="749299" y="9268767"/>
            <a:ext cx="14757400" cy="461665"/>
          </a:xfrm>
          <a:prstGeom prst="rect">
            <a:avLst/>
          </a:prstGeom>
          <a:noFill/>
        </p:spPr>
        <p:txBody>
          <a:bodyPr wrap="square" rtlCol="0">
            <a:spAutoFit/>
          </a:bodyPr>
          <a:lstStyle/>
          <a:p>
            <a:r>
              <a:rPr lang="en-US" sz="2400" dirty="0"/>
              <a:t>Survey Question: Have you received Early On services for this child (your third child under age 6)? - No/Yes/Unsure</a:t>
            </a:r>
          </a:p>
        </p:txBody>
      </p:sp>
      <p:pic>
        <p:nvPicPr>
          <p:cNvPr id="4" name="Picture 3">
            <a:extLst>
              <a:ext uri="{FF2B5EF4-FFF2-40B4-BE49-F238E27FC236}">
                <a16:creationId xmlns:a16="http://schemas.microsoft.com/office/drawing/2014/main" id="{613B6BE4-6E7E-CA23-5A84-55B487296E1C}"/>
              </a:ext>
            </a:extLst>
          </p:cNvPr>
          <p:cNvPicPr>
            <a:picLocks noChangeAspect="1"/>
          </p:cNvPicPr>
          <p:nvPr/>
        </p:nvPicPr>
        <p:blipFill>
          <a:blip r:embed="rId2"/>
          <a:stretch>
            <a:fillRect/>
          </a:stretch>
        </p:blipFill>
        <p:spPr>
          <a:xfrm>
            <a:off x="1125568" y="1571139"/>
            <a:ext cx="14004864" cy="7017721"/>
          </a:xfrm>
          <a:prstGeom prst="rect">
            <a:avLst/>
          </a:prstGeom>
        </p:spPr>
      </p:pic>
    </p:spTree>
    <p:extLst>
      <p:ext uri="{BB962C8B-B14F-4D97-AF65-F5344CB8AC3E}">
        <p14:creationId xmlns:p14="http://schemas.microsoft.com/office/powerpoint/2010/main" val="105135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39B1-9813-6CAB-AA1F-D4ABC1075EF8}"/>
              </a:ext>
            </a:extLst>
          </p:cNvPr>
          <p:cNvSpPr>
            <a:spLocks noGrp="1"/>
          </p:cNvSpPr>
          <p:nvPr>
            <p:ph type="title"/>
          </p:nvPr>
        </p:nvSpPr>
        <p:spPr/>
        <p:txBody>
          <a:bodyPr/>
          <a:lstStyle/>
          <a:p>
            <a:r>
              <a:rPr lang="en-US" dirty="0"/>
              <a:t>Rapid-</a:t>
            </a:r>
            <a:r>
              <a:rPr lang="en-US" dirty="0" err="1"/>
              <a:t>fsk</a:t>
            </a:r>
            <a:r>
              <a:rPr lang="en-US" dirty="0"/>
              <a:t>: early on services by race/ethnicity</a:t>
            </a:r>
          </a:p>
        </p:txBody>
      </p:sp>
      <p:pic>
        <p:nvPicPr>
          <p:cNvPr id="4" name="Picture 3">
            <a:extLst>
              <a:ext uri="{FF2B5EF4-FFF2-40B4-BE49-F238E27FC236}">
                <a16:creationId xmlns:a16="http://schemas.microsoft.com/office/drawing/2014/main" id="{0F79DD68-1C92-0276-685C-2F67A7AF2971}"/>
              </a:ext>
            </a:extLst>
          </p:cNvPr>
          <p:cNvPicPr>
            <a:picLocks noChangeAspect="1"/>
          </p:cNvPicPr>
          <p:nvPr/>
        </p:nvPicPr>
        <p:blipFill>
          <a:blip r:embed="rId2"/>
          <a:stretch>
            <a:fillRect/>
          </a:stretch>
        </p:blipFill>
        <p:spPr>
          <a:xfrm>
            <a:off x="1006848" y="1596660"/>
            <a:ext cx="14242304" cy="6966679"/>
          </a:xfrm>
          <a:prstGeom prst="rect">
            <a:avLst/>
          </a:prstGeom>
        </p:spPr>
      </p:pic>
    </p:spTree>
    <p:extLst>
      <p:ext uri="{BB962C8B-B14F-4D97-AF65-F5344CB8AC3E}">
        <p14:creationId xmlns:p14="http://schemas.microsoft.com/office/powerpoint/2010/main" val="171755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a:t>
            </a:r>
            <a:r>
              <a:rPr lang="en-US" dirty="0" err="1"/>
              <a:t>fsk</a:t>
            </a:r>
            <a:r>
              <a:rPr lang="en-US" dirty="0"/>
              <a:t>: Early on services by material hardship status</a:t>
            </a:r>
          </a:p>
        </p:txBody>
      </p:sp>
      <p:pic>
        <p:nvPicPr>
          <p:cNvPr id="6" name="Picture 5">
            <a:extLst>
              <a:ext uri="{FF2B5EF4-FFF2-40B4-BE49-F238E27FC236}">
                <a16:creationId xmlns:a16="http://schemas.microsoft.com/office/drawing/2014/main" id="{E134671A-2447-2700-64E8-B1511441EE6A}"/>
              </a:ext>
            </a:extLst>
          </p:cNvPr>
          <p:cNvPicPr>
            <a:picLocks noChangeAspect="1"/>
          </p:cNvPicPr>
          <p:nvPr/>
        </p:nvPicPr>
        <p:blipFill>
          <a:blip r:embed="rId2"/>
          <a:stretch>
            <a:fillRect/>
          </a:stretch>
        </p:blipFill>
        <p:spPr>
          <a:xfrm>
            <a:off x="1155700" y="1666240"/>
            <a:ext cx="13944600" cy="6827519"/>
          </a:xfrm>
          <a:prstGeom prst="rect">
            <a:avLst/>
          </a:prstGeom>
        </p:spPr>
      </p:pic>
    </p:spTree>
    <p:extLst>
      <p:ext uri="{BB962C8B-B14F-4D97-AF65-F5344CB8AC3E}">
        <p14:creationId xmlns:p14="http://schemas.microsoft.com/office/powerpoint/2010/main" val="2933793882"/>
      </p:ext>
    </p:extLst>
  </p:cSld>
  <p:clrMapOvr>
    <a:masterClrMapping/>
  </p:clrMapOvr>
</p:sld>
</file>

<file path=ppt/theme/theme1.xml><?xml version="1.0" encoding="utf-8"?>
<a:theme xmlns:a="http://schemas.openxmlformats.org/drawingml/2006/main" name="Custom Design">
  <a:themeElements>
    <a:clrScheme name="RAPID-EC">
      <a:dk1>
        <a:srgbClr val="454645"/>
      </a:dk1>
      <a:lt1>
        <a:srgbClr val="FFFFFF"/>
      </a:lt1>
      <a:dk2>
        <a:srgbClr val="F5DE34"/>
      </a:dk2>
      <a:lt2>
        <a:srgbClr val="F1EFEF"/>
      </a:lt2>
      <a:accent1>
        <a:srgbClr val="F5DE34"/>
      </a:accent1>
      <a:accent2>
        <a:srgbClr val="D7D9DA"/>
      </a:accent2>
      <a:accent3>
        <a:srgbClr val="7BBC1C"/>
      </a:accent3>
      <a:accent4>
        <a:srgbClr val="104734"/>
      </a:accent4>
      <a:accent5>
        <a:srgbClr val="489D46"/>
      </a:accent5>
      <a:accent6>
        <a:srgbClr val="E2E11B"/>
      </a:accent6>
      <a:hlink>
        <a:srgbClr val="454632"/>
      </a:hlink>
      <a:folHlink>
        <a:srgbClr val="454645"/>
      </a:folHlink>
    </a:clrScheme>
    <a:fontScheme name="UOO">
      <a:majorFont>
        <a:latin typeface="United Sans SmCd Hv"/>
        <a:ea typeface=""/>
        <a:cs typeface=""/>
      </a:majorFont>
      <a:minorFont>
        <a:latin typeface="United Sans SmCd M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PID-EC">
    <a:dk1>
      <a:srgbClr val="454645"/>
    </a:dk1>
    <a:lt1>
      <a:srgbClr val="FFFFFF"/>
    </a:lt1>
    <a:dk2>
      <a:srgbClr val="F5DE34"/>
    </a:dk2>
    <a:lt2>
      <a:srgbClr val="F1EFEF"/>
    </a:lt2>
    <a:accent1>
      <a:srgbClr val="F5DE34"/>
    </a:accent1>
    <a:accent2>
      <a:srgbClr val="D7D9DA"/>
    </a:accent2>
    <a:accent3>
      <a:srgbClr val="7BBC1C"/>
    </a:accent3>
    <a:accent4>
      <a:srgbClr val="104734"/>
    </a:accent4>
    <a:accent5>
      <a:srgbClr val="489D46"/>
    </a:accent5>
    <a:accent6>
      <a:srgbClr val="E2E11B"/>
    </a:accent6>
    <a:hlink>
      <a:srgbClr val="454632"/>
    </a:hlink>
    <a:folHlink>
      <a:srgbClr val="454645"/>
    </a:folHlink>
  </a:clrScheme>
</a:themeOverride>
</file>

<file path=ppt/theme/themeOverride2.xml><?xml version="1.0" encoding="utf-8"?>
<a:themeOverride xmlns:a="http://schemas.openxmlformats.org/drawingml/2006/main">
  <a:clrScheme name="RAPID-EC">
    <a:dk1>
      <a:srgbClr val="454645"/>
    </a:dk1>
    <a:lt1>
      <a:srgbClr val="FFFFFF"/>
    </a:lt1>
    <a:dk2>
      <a:srgbClr val="F5DE34"/>
    </a:dk2>
    <a:lt2>
      <a:srgbClr val="F1EFEF"/>
    </a:lt2>
    <a:accent1>
      <a:srgbClr val="F5DE34"/>
    </a:accent1>
    <a:accent2>
      <a:srgbClr val="D7D9DA"/>
    </a:accent2>
    <a:accent3>
      <a:srgbClr val="7BBC1C"/>
    </a:accent3>
    <a:accent4>
      <a:srgbClr val="104734"/>
    </a:accent4>
    <a:accent5>
      <a:srgbClr val="489D46"/>
    </a:accent5>
    <a:accent6>
      <a:srgbClr val="E2E11B"/>
    </a:accent6>
    <a:hlink>
      <a:srgbClr val="454632"/>
    </a:hlink>
    <a:folHlink>
      <a:srgbClr val="454645"/>
    </a:folHlink>
  </a:clrScheme>
</a:themeOverride>
</file>

<file path=docProps/app.xml><?xml version="1.0" encoding="utf-8"?>
<Properties xmlns="http://schemas.openxmlformats.org/officeDocument/2006/extended-properties" xmlns:vt="http://schemas.openxmlformats.org/officeDocument/2006/docPropsVTypes">
  <Template/>
  <TotalTime>7559</TotalTime>
  <Words>1242</Words>
  <Application>Microsoft Office PowerPoint</Application>
  <PresentationFormat>Custom</PresentationFormat>
  <Paragraphs>149</Paragraphs>
  <Slides>57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Adobe Devanagari</vt:lpstr>
      <vt:lpstr>Arial</vt:lpstr>
      <vt:lpstr>Calibri</vt:lpstr>
      <vt:lpstr>Helvetica Neue</vt:lpstr>
      <vt:lpstr>United Sans SmCd Hv</vt:lpstr>
      <vt:lpstr>United Sans SmCd Md</vt:lpstr>
      <vt:lpstr>UnitedSansSemiCond-Heavy</vt:lpstr>
      <vt:lpstr>UnitedSansSemiCond-Medium</vt:lpstr>
      <vt:lpstr>Custom Design</vt:lpstr>
      <vt:lpstr>RAPID-First Steps Kent </vt:lpstr>
      <vt:lpstr>RAPID-FSK Survey Responses</vt:lpstr>
      <vt:lpstr>RAPID-FKS current Participant Demographics (n = 1,460) </vt:lpstr>
      <vt:lpstr>overview</vt:lpstr>
      <vt:lpstr>Improvements</vt:lpstr>
      <vt:lpstr>1.  Increased Service Awareness &amp; Utilization</vt:lpstr>
      <vt:lpstr>Rapid-fsk: Early on services engagement</vt:lpstr>
      <vt:lpstr>Rapid-fsk: early on services by race/ethnicity</vt:lpstr>
      <vt:lpstr>Rapid-fsk: Early on services by material hardship status</vt:lpstr>
      <vt:lpstr>Rapid-fsk: Early on services by single-parent status</vt:lpstr>
      <vt:lpstr>Rapid-fsk: MI Bridge Childcare subsidy</vt:lpstr>
      <vt:lpstr>RAPID-FSK: MI Bridge by race/ethnicity</vt:lpstr>
      <vt:lpstr>Rapid-fsk: MI Bridge by material hardship status</vt:lpstr>
      <vt:lpstr>2.  Preventive Healthcare Returning To Normal</vt:lpstr>
      <vt:lpstr>Rapid-fsk: Delayed/missed care</vt:lpstr>
      <vt:lpstr>Rapid-fsk: Delayed/missed care by race/ethnicity</vt:lpstr>
      <vt:lpstr>Rapid-fsk: Delayed/missed care by hardship status</vt:lpstr>
      <vt:lpstr>3.  Decreased Mean Levels of Parent Emotional Distress</vt:lpstr>
      <vt:lpstr>Rapid-fsk: parent emotional distress score</vt:lpstr>
      <vt:lpstr>Rapid-fsk: parent emotional distress by race/ethnicity</vt:lpstr>
      <vt:lpstr>Rapid-fsk: parent emotional distress symptoms</vt:lpstr>
      <vt:lpstr>Rapid-fsk: parental stress</vt:lpstr>
      <vt:lpstr>Rapid-fsk: parental stress by race/ethnicity</vt:lpstr>
      <vt:lpstr>4.  Increased Parent Hopefulness</vt:lpstr>
      <vt:lpstr>Rapid-fsk: parent hopefulness</vt:lpstr>
      <vt:lpstr>Rapid-fsk: parent hopefulness by race/ethnicity</vt:lpstr>
      <vt:lpstr>Rapid-fsk: parent hopefulness by material hardship status</vt:lpstr>
      <vt:lpstr>What is helping you and your family the most right now?</vt:lpstr>
      <vt:lpstr>Challenges</vt:lpstr>
      <vt:lpstr>1.  Persistent High Level of Material Hardship</vt:lpstr>
      <vt:lpstr>RAPID-FKS Survey: Material Hardship rate</vt:lpstr>
      <vt:lpstr>RAPID-FKS Survey: Material Hardship types</vt:lpstr>
      <vt:lpstr>RAPID-FKS Survey: Material Hardship rate by race/ethnicity</vt:lpstr>
      <vt:lpstr>2.  Increased Concerns About Children</vt:lpstr>
      <vt:lpstr>Rapid-fsk: concerns about child development &amp; behavior</vt:lpstr>
      <vt:lpstr>Rapid-fsk: concerns about child development &amp; behavior by material hardship status</vt:lpstr>
      <vt:lpstr>3.  Increased Level of Child Behavioral Problems</vt:lpstr>
      <vt:lpstr>RAPID-fsk: child behavior problems</vt:lpstr>
      <vt:lpstr>RAPID-fsk: child behavior symptoms</vt:lpstr>
      <vt:lpstr>RAPID-fsk: child behavior problems by race/ethnicity</vt:lpstr>
      <vt:lpstr>RAPID-fsk: child behavior symptoms by race/ethnicity</vt:lpstr>
      <vt:lpstr>RAPID-fsk: child behavior problems by material hardship status</vt:lpstr>
      <vt:lpstr>RAPID-fsk: child behavior symptoms by material hardship status</vt:lpstr>
      <vt:lpstr>What are the biggest challenges and concerns for you and your family right now?</vt:lpstr>
      <vt:lpstr>Other Notable Findings</vt:lpstr>
      <vt:lpstr>1. Increased Use &amp; Change in Type of Non-parental Care</vt:lpstr>
      <vt:lpstr>Rapid-fsk: use of non-parental care</vt:lpstr>
      <vt:lpstr>Rapid-fsk: Use of non-parental care by race/ethnicity</vt:lpstr>
      <vt:lpstr>Rapid-fsk: Use of non-parent care by single-parent status</vt:lpstr>
      <vt:lpstr>Rapid-fsk: use of non-parent care by material hardship status</vt:lpstr>
      <vt:lpstr>Rapid-fsk: type of non-parent care</vt:lpstr>
      <vt:lpstr>2. Awareness &amp; Participation in Programs</vt:lpstr>
      <vt:lpstr>Rapid-fsk: Receiving information on programs</vt:lpstr>
      <vt:lpstr>Rapid-fsk: Receiving program information by race/ethnicity</vt:lpstr>
      <vt:lpstr>Rapid-fsk: participating in programs</vt:lpstr>
      <vt:lpstr>Rapid-fsk: participating in programs by race/ethnicity</vt:lpstr>
      <vt:lpstr>Thank you 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shouldn’t have to decide  between their kids safety and having enough money to put  food on the table. If we knew  we were supported financially  people would be making less</dc:title>
  <dc:creator>Fengrong Yang</dc:creator>
  <cp:lastModifiedBy>Irma Ramirez</cp:lastModifiedBy>
  <cp:revision>86</cp:revision>
  <dcterms:created xsi:type="dcterms:W3CDTF">2021-03-23T12:12:07Z</dcterms:created>
  <dcterms:modified xsi:type="dcterms:W3CDTF">2023-04-21T18:05:28Z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Adobe InDesign 16.0 (Macintosh)</vt:lpwstr>
  </property>
  <property fmtid="{D5CDD505-2E9C-101B-9397-08002B2CF9AE}" pid="4" name="LastSaved">
    <vt:filetime>2021-03-23T00:00:00Z</vt:filetime>
  </property>
</Properties>
</file>