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7"/>
  </p:notesMasterIdLst>
  <p:sldIdLst>
    <p:sldId id="287" r:id="rId2"/>
    <p:sldId id="257" r:id="rId3"/>
    <p:sldId id="295" r:id="rId4"/>
    <p:sldId id="352" r:id="rId5"/>
    <p:sldId id="356" r:id="rId6"/>
    <p:sldId id="397" r:id="rId7"/>
    <p:sldId id="388" r:id="rId8"/>
    <p:sldId id="348" r:id="rId9"/>
    <p:sldId id="381" r:id="rId10"/>
    <p:sldId id="395" r:id="rId11"/>
    <p:sldId id="400" r:id="rId12"/>
    <p:sldId id="357" r:id="rId13"/>
    <p:sldId id="359" r:id="rId14"/>
    <p:sldId id="300" r:id="rId15"/>
    <p:sldId id="375" r:id="rId16"/>
    <p:sldId id="376" r:id="rId17"/>
    <p:sldId id="361" r:id="rId18"/>
    <p:sldId id="299" r:id="rId19"/>
    <p:sldId id="301" r:id="rId20"/>
    <p:sldId id="401" r:id="rId21"/>
    <p:sldId id="399" r:id="rId22"/>
    <p:sldId id="377" r:id="rId23"/>
    <p:sldId id="378" r:id="rId24"/>
    <p:sldId id="380" r:id="rId25"/>
    <p:sldId id="279" r:id="rId26"/>
  </p:sldIdLst>
  <p:sldSz cx="16256000" cy="10160000"/>
  <p:notesSz cx="16256000" cy="1016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7"/>
    <p:restoredTop sz="86895" autoAdjust="0"/>
  </p:normalViewPr>
  <p:slideViewPr>
    <p:cSldViewPr>
      <p:cViewPr>
        <p:scale>
          <a:sx n="30" d="100"/>
          <a:sy n="30" d="100"/>
        </p:scale>
        <p:origin x="1896" y="196"/>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D1E40A5E-A933-0C44-B68E-EAECDD46D78F}" type="datetimeFigureOut">
              <a:rPr lang="en-US" smtClean="0"/>
              <a:t>3/13/2024</a:t>
            </a:fld>
            <a:endParaRPr lang="en-US"/>
          </a:p>
        </p:txBody>
      </p:sp>
      <p:sp>
        <p:nvSpPr>
          <p:cNvPr id="4" name="Slide Image Placeholder 3"/>
          <p:cNvSpPr>
            <a:spLocks noGrp="1" noRot="1" noChangeAspect="1"/>
          </p:cNvSpPr>
          <p:nvPr>
            <p:ph type="sldImg" idx="2"/>
          </p:nvPr>
        </p:nvSpPr>
        <p:spPr>
          <a:xfrm>
            <a:off x="5384800" y="12700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742CB68C-0C9E-1543-B45C-4EFB047626C8}" type="slidenum">
              <a:rPr lang="en-US" smtClean="0"/>
              <a:t>‹#›</a:t>
            </a:fld>
            <a:endParaRPr lang="en-US"/>
          </a:p>
        </p:txBody>
      </p:sp>
    </p:spTree>
    <p:extLst>
      <p:ext uri="{BB962C8B-B14F-4D97-AF65-F5344CB8AC3E}">
        <p14:creationId xmlns:p14="http://schemas.microsoft.com/office/powerpoint/2010/main" val="244760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39717-6C19-3444-8228-39FBB4DDCF92}" type="slidenum">
              <a:rPr lang="en-US" smtClean="0"/>
              <a:t>2</a:t>
            </a:fld>
            <a:endParaRPr lang="en-US"/>
          </a:p>
        </p:txBody>
      </p:sp>
    </p:spTree>
    <p:extLst>
      <p:ext uri="{BB962C8B-B14F-4D97-AF65-F5344CB8AC3E}">
        <p14:creationId xmlns:p14="http://schemas.microsoft.com/office/powerpoint/2010/main" val="158821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19</a:t>
            </a:fld>
            <a:endParaRPr lang="en-US"/>
          </a:p>
        </p:txBody>
      </p:sp>
    </p:spTree>
    <p:extLst>
      <p:ext uri="{BB962C8B-B14F-4D97-AF65-F5344CB8AC3E}">
        <p14:creationId xmlns:p14="http://schemas.microsoft.com/office/powerpoint/2010/main" val="345029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20</a:t>
            </a:fld>
            <a:endParaRPr lang="en-US"/>
          </a:p>
        </p:txBody>
      </p:sp>
    </p:spTree>
    <p:extLst>
      <p:ext uri="{BB962C8B-B14F-4D97-AF65-F5344CB8AC3E}">
        <p14:creationId xmlns:p14="http://schemas.microsoft.com/office/powerpoint/2010/main" val="226202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a:t>
            </a:fld>
            <a:endParaRPr lang="en-US"/>
          </a:p>
        </p:txBody>
      </p:sp>
    </p:spTree>
    <p:extLst>
      <p:ext uri="{BB962C8B-B14F-4D97-AF65-F5344CB8AC3E}">
        <p14:creationId xmlns:p14="http://schemas.microsoft.com/office/powerpoint/2010/main" val="145162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4</a:t>
            </a:fld>
            <a:endParaRPr lang="en-US"/>
          </a:p>
        </p:txBody>
      </p:sp>
    </p:spTree>
    <p:extLst>
      <p:ext uri="{BB962C8B-B14F-4D97-AF65-F5344CB8AC3E}">
        <p14:creationId xmlns:p14="http://schemas.microsoft.com/office/powerpoint/2010/main" val="1637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6</a:t>
            </a:fld>
            <a:endParaRPr lang="en-US"/>
          </a:p>
        </p:txBody>
      </p:sp>
    </p:spTree>
    <p:extLst>
      <p:ext uri="{BB962C8B-B14F-4D97-AF65-F5344CB8AC3E}">
        <p14:creationId xmlns:p14="http://schemas.microsoft.com/office/powerpoint/2010/main" val="219304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Overall, 94.3% of respondents said their understanding or decision-making about child care increased from responding to previous RAPID-Kent County surveys.</a:t>
            </a:r>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9</a:t>
            </a:fld>
            <a:endParaRPr lang="en-US"/>
          </a:p>
        </p:txBody>
      </p:sp>
    </p:spTree>
    <p:extLst>
      <p:ext uri="{BB962C8B-B14F-4D97-AF65-F5344CB8AC3E}">
        <p14:creationId xmlns:p14="http://schemas.microsoft.com/office/powerpoint/2010/main" val="348351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Overall, 96.5% of respondents said their awareness of local services increased from responding to previous RAPID-Kent County surveys.</a:t>
            </a:r>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10</a:t>
            </a:fld>
            <a:endParaRPr lang="en-US"/>
          </a:p>
        </p:txBody>
      </p:sp>
    </p:spTree>
    <p:extLst>
      <p:ext uri="{BB962C8B-B14F-4D97-AF65-F5344CB8AC3E}">
        <p14:creationId xmlns:p14="http://schemas.microsoft.com/office/powerpoint/2010/main" val="137788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11</a:t>
            </a:fld>
            <a:endParaRPr lang="en-US"/>
          </a:p>
        </p:txBody>
      </p:sp>
    </p:spTree>
    <p:extLst>
      <p:ext uri="{BB962C8B-B14F-4D97-AF65-F5344CB8AC3E}">
        <p14:creationId xmlns:p14="http://schemas.microsoft.com/office/powerpoint/2010/main" val="322218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Other minorities – small sample</a:t>
            </a:r>
          </a:p>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14</a:t>
            </a:fld>
            <a:endParaRPr lang="en-US"/>
          </a:p>
        </p:txBody>
      </p:sp>
    </p:spTree>
    <p:extLst>
      <p:ext uri="{BB962C8B-B14F-4D97-AF65-F5344CB8AC3E}">
        <p14:creationId xmlns:p14="http://schemas.microsoft.com/office/powerpoint/2010/main" val="308066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18</a:t>
            </a:fld>
            <a:endParaRPr lang="en-US"/>
          </a:p>
        </p:txBody>
      </p:sp>
    </p:spTree>
    <p:extLst>
      <p:ext uri="{BB962C8B-B14F-4D97-AF65-F5344CB8AC3E}">
        <p14:creationId xmlns:p14="http://schemas.microsoft.com/office/powerpoint/2010/main" val="3505657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15888177-3C7B-8E45-BB76-0A1E90783836}"/>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chemeClr val="tx2"/>
          </a:solidFill>
        </p:spPr>
        <p:txBody>
          <a:bodyPr wrap="square" lIns="0" tIns="0" rIns="0" bIns="0" rtlCol="0"/>
          <a:lstStyle/>
          <a:p>
            <a:endParaRPr/>
          </a:p>
        </p:txBody>
      </p:sp>
      <p:sp>
        <p:nvSpPr>
          <p:cNvPr id="6" name="Holder 2">
            <a:extLst>
              <a:ext uri="{FF2B5EF4-FFF2-40B4-BE49-F238E27FC236}">
                <a16:creationId xmlns:a16="http://schemas.microsoft.com/office/drawing/2014/main" id="{14D0E5A6-4459-064D-8151-E6983FF53425}"/>
              </a:ext>
            </a:extLst>
          </p:cNvPr>
          <p:cNvSpPr>
            <a:spLocks noGrp="1"/>
          </p:cNvSpPr>
          <p:nvPr>
            <p:ph type="title"/>
          </p:nvPr>
        </p:nvSpPr>
        <p:spPr>
          <a:xfrm>
            <a:off x="738632" y="660400"/>
            <a:ext cx="12875768" cy="1166986"/>
          </a:xfrm>
          <a:prstGeom prst="rect">
            <a:avLst/>
          </a:prstGeom>
        </p:spPr>
        <p:txBody>
          <a:bodyPr wrap="square" lIns="0" tIns="0" rIns="0" bIns="0">
            <a:spAutoFit/>
          </a:bodyPr>
          <a:lstStyle>
            <a:lvl1pPr>
              <a:lnSpc>
                <a:spcPct val="100000"/>
              </a:lnSpc>
              <a:defRPr sz="7900" b="1" i="0">
                <a:solidFill>
                  <a:srgbClr val="464646"/>
                </a:solidFill>
                <a:latin typeface="UnitedSansSemiCond-Heavy"/>
                <a:cs typeface="UnitedSansSemiCond-Heavy"/>
              </a:defRPr>
            </a:lvl1pPr>
          </a:lstStyle>
          <a:p>
            <a:pPr marL="12700" marR="0" lvl="0" indent="0" defTabSz="914400" eaLnBrk="1" fontAlgn="auto" latinLnBrk="0" hangingPunct="1">
              <a:lnSpc>
                <a:spcPts val="9055"/>
              </a:lnSpc>
              <a:spcBef>
                <a:spcPts val="90"/>
              </a:spcBef>
              <a:spcAft>
                <a:spcPts val="0"/>
              </a:spcAft>
              <a:tabLst/>
              <a:defRPr/>
            </a:pPr>
            <a:endParaRPr lang="en-GB" dirty="0"/>
          </a:p>
        </p:txBody>
      </p:sp>
      <p:sp>
        <p:nvSpPr>
          <p:cNvPr id="3" name="Text Placeholder 2">
            <a:extLst>
              <a:ext uri="{FF2B5EF4-FFF2-40B4-BE49-F238E27FC236}">
                <a16:creationId xmlns:a16="http://schemas.microsoft.com/office/drawing/2014/main" id="{6DACABFE-DF57-F443-9F39-C6AD673B5DE6}"/>
              </a:ext>
            </a:extLst>
          </p:cNvPr>
          <p:cNvSpPr>
            <a:spLocks noGrp="1"/>
          </p:cNvSpPr>
          <p:nvPr>
            <p:ph type="body" sz="quarter" idx="10"/>
          </p:nvPr>
        </p:nvSpPr>
        <p:spPr>
          <a:xfrm>
            <a:off x="736600" y="6070600"/>
            <a:ext cx="14782800" cy="2133600"/>
          </a:xfrm>
        </p:spPr>
        <p:txBody>
          <a:bodyPr anchor="b">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endParaRPr lang="en-US" dirty="0"/>
          </a:p>
        </p:txBody>
      </p:sp>
      <p:pic>
        <p:nvPicPr>
          <p:cNvPr id="4" name="Picture 3">
            <a:extLst>
              <a:ext uri="{FF2B5EF4-FFF2-40B4-BE49-F238E27FC236}">
                <a16:creationId xmlns:a16="http://schemas.microsoft.com/office/drawing/2014/main" id="{68DE815D-7C8A-044D-9EF6-FA17F46CA3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7" name="Picture 6">
            <a:extLst>
              <a:ext uri="{FF2B5EF4-FFF2-40B4-BE49-F238E27FC236}">
                <a16:creationId xmlns:a16="http://schemas.microsoft.com/office/drawing/2014/main" id="{25C69039-E374-D141-80D2-E388EFBC78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spTree>
    <p:extLst>
      <p:ext uri="{BB962C8B-B14F-4D97-AF65-F5344CB8AC3E}">
        <p14:creationId xmlns:p14="http://schemas.microsoft.com/office/powerpoint/2010/main" val="51299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3" name="Footer Placeholder 2">
            <a:extLst>
              <a:ext uri="{FF2B5EF4-FFF2-40B4-BE49-F238E27FC236}">
                <a16:creationId xmlns:a16="http://schemas.microsoft.com/office/drawing/2014/main" id="{176105AD-9C2B-D84D-8E60-BEB71D9F3D56}"/>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24673"/>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Tree>
    <p:extLst>
      <p:ext uri="{BB962C8B-B14F-4D97-AF65-F5344CB8AC3E}">
        <p14:creationId xmlns:p14="http://schemas.microsoft.com/office/powerpoint/2010/main" val="1027320928"/>
      </p:ext>
    </p:extLst>
  </p:cSld>
  <p:clrMapOvr>
    <a:masterClrMapping/>
  </p:clrMapOvr>
  <p:extLst>
    <p:ext uri="{DCECCB84-F9BA-43D5-87BE-67443E8EF086}">
      <p15:sldGuideLst xmlns:p15="http://schemas.microsoft.com/office/powerpoint/2012/main">
        <p15:guide id="1" pos="49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35431"/>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
        <p:nvSpPr>
          <p:cNvPr id="7" name="Footer Placeholder 2">
            <a:extLst>
              <a:ext uri="{FF2B5EF4-FFF2-40B4-BE49-F238E27FC236}">
                <a16:creationId xmlns:a16="http://schemas.microsoft.com/office/drawing/2014/main" id="{175CA418-512B-ED4B-8AAD-9A78479BA61A}"/>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2650545150"/>
      </p:ext>
    </p:extLst>
  </p:cSld>
  <p:clrMapOvr>
    <a:masterClrMapping/>
  </p:clrMapOvr>
  <p:extLst>
    <p:ext uri="{DCECCB84-F9BA-43D5-87BE-67443E8EF086}">
      <p15:sldGuideLst xmlns:p15="http://schemas.microsoft.com/office/powerpoint/2012/main">
        <p15:guide id="1" pos="49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32B-CDD4-8442-BA80-E19D165975A4}"/>
              </a:ext>
            </a:extLst>
          </p:cNvPr>
          <p:cNvSpPr>
            <a:spLocks noGrp="1"/>
          </p:cNvSpPr>
          <p:nvPr>
            <p:ph type="title"/>
          </p:nvPr>
        </p:nvSpPr>
        <p:spPr>
          <a:xfrm>
            <a:off x="738632" y="660400"/>
            <a:ext cx="14757400" cy="646331"/>
          </a:xfr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A1B0159-0CFB-4546-8E74-7F601415E723}"/>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4AE18FA7-B07F-474E-B6F2-BE5A4F053572}"/>
              </a:ext>
            </a:extLst>
          </p:cNvPr>
          <p:cNvSpPr>
            <a:spLocks noGrp="1"/>
          </p:cNvSpPr>
          <p:nvPr>
            <p:ph type="body" sz="quarter" idx="12"/>
          </p:nvPr>
        </p:nvSpPr>
        <p:spPr>
          <a:xfrm>
            <a:off x="737198" y="2735431"/>
            <a:ext cx="7162800" cy="5410200"/>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endParaRPr lang="en-US" dirty="0"/>
          </a:p>
        </p:txBody>
      </p:sp>
      <p:sp>
        <p:nvSpPr>
          <p:cNvPr id="8" name="Picture Placeholder 7">
            <a:extLst>
              <a:ext uri="{FF2B5EF4-FFF2-40B4-BE49-F238E27FC236}">
                <a16:creationId xmlns:a16="http://schemas.microsoft.com/office/drawing/2014/main" id="{FFC687EA-B5C7-5C4C-9384-0836F5AAF98D}"/>
              </a:ext>
            </a:extLst>
          </p:cNvPr>
          <p:cNvSpPr>
            <a:spLocks noGrp="1"/>
          </p:cNvSpPr>
          <p:nvPr>
            <p:ph type="pic" sz="quarter" idx="13"/>
          </p:nvPr>
        </p:nvSpPr>
        <p:spPr>
          <a:xfrm>
            <a:off x="8890000" y="2727362"/>
            <a:ext cx="6629400" cy="6162638"/>
          </a:xfrm>
        </p:spPr>
        <p:txBody>
          <a:bodyPr/>
          <a:lstStyle>
            <a:lvl1pPr marL="0" indent="0">
              <a:buNone/>
              <a:defRPr/>
            </a:lvl1pPr>
          </a:lstStyle>
          <a:p>
            <a:endParaRPr lang="en-US" dirty="0"/>
          </a:p>
        </p:txBody>
      </p:sp>
      <p:sp>
        <p:nvSpPr>
          <p:cNvPr id="7" name="Footer Placeholder 2">
            <a:extLst>
              <a:ext uri="{FF2B5EF4-FFF2-40B4-BE49-F238E27FC236}">
                <a16:creationId xmlns:a16="http://schemas.microsoft.com/office/drawing/2014/main" id="{6BEB14FC-2512-264C-81FC-74C9EEB40119}"/>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309311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F15A-C753-1D97-8886-6C14189A1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AAF14-E7E3-E5D2-CBE9-BEE7CE8B8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D3D7D-850A-8C44-534C-9515116B7DB9}"/>
              </a:ext>
            </a:extLst>
          </p:cNvPr>
          <p:cNvSpPr>
            <a:spLocks noGrp="1"/>
          </p:cNvSpPr>
          <p:nvPr>
            <p:ph type="dt" sz="half" idx="10"/>
          </p:nvPr>
        </p:nvSpPr>
        <p:spPr/>
        <p:txBody>
          <a:bodyPr/>
          <a:lstStyle/>
          <a:p>
            <a:fld id="{7CA1499D-D4A8-A74B-9042-39605A672899}" type="datetimeFigureOut">
              <a:rPr lang="en-US" smtClean="0"/>
              <a:t>3/13/2024</a:t>
            </a:fld>
            <a:endParaRPr lang="en-US"/>
          </a:p>
        </p:txBody>
      </p:sp>
      <p:sp>
        <p:nvSpPr>
          <p:cNvPr id="5" name="Footer Placeholder 4">
            <a:extLst>
              <a:ext uri="{FF2B5EF4-FFF2-40B4-BE49-F238E27FC236}">
                <a16:creationId xmlns:a16="http://schemas.microsoft.com/office/drawing/2014/main" id="{7BA50FC2-CE7E-E158-A0C0-BA71869AA6D2}"/>
              </a:ext>
            </a:extLst>
          </p:cNvPr>
          <p:cNvSpPr>
            <a:spLocks noGrp="1"/>
          </p:cNvSpPr>
          <p:nvPr>
            <p:ph type="ftr" sz="quarter" idx="11"/>
          </p:nvPr>
        </p:nvSpPr>
        <p:spPr>
          <a:xfrm>
            <a:off x="774700" y="9417607"/>
            <a:ext cx="1136650" cy="215444"/>
          </a:xfrm>
        </p:spPr>
        <p:txBody>
          <a:bodyPr/>
          <a:lstStyle/>
          <a:p>
            <a:endParaRPr lang="en-US"/>
          </a:p>
        </p:txBody>
      </p:sp>
      <p:sp>
        <p:nvSpPr>
          <p:cNvPr id="6" name="Slide Number Placeholder 5">
            <a:extLst>
              <a:ext uri="{FF2B5EF4-FFF2-40B4-BE49-F238E27FC236}">
                <a16:creationId xmlns:a16="http://schemas.microsoft.com/office/drawing/2014/main" id="{7336E977-C1FC-EBAC-14D3-7DFF08D0590A}"/>
              </a:ext>
            </a:extLst>
          </p:cNvPr>
          <p:cNvSpPr>
            <a:spLocks noGrp="1"/>
          </p:cNvSpPr>
          <p:nvPr>
            <p:ph type="sldNum" sz="quarter" idx="12"/>
          </p:nvPr>
        </p:nvSpPr>
        <p:spPr/>
        <p:txBody>
          <a:bodyPr/>
          <a:lstStyle/>
          <a:p>
            <a:fld id="{F67E69F2-F8E9-A943-B455-1426C8897035}" type="slidenum">
              <a:rPr lang="en-US" smtClean="0"/>
              <a:t>‹#›</a:t>
            </a:fld>
            <a:endParaRPr lang="en-US"/>
          </a:p>
        </p:txBody>
      </p:sp>
    </p:spTree>
    <p:extLst>
      <p:ext uri="{BB962C8B-B14F-4D97-AF65-F5344CB8AC3E}">
        <p14:creationId xmlns:p14="http://schemas.microsoft.com/office/powerpoint/2010/main" val="338391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4B80730-22BF-5242-80B3-103685FFBA7F}"/>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rgbClr val="F2F0F0"/>
          </a:solidFill>
        </p:spPr>
        <p:txBody>
          <a:bodyPr wrap="square" lIns="0" tIns="0" rIns="0" bIns="0" rtlCol="0"/>
          <a:lstStyle/>
          <a:p>
            <a:endParaRPr/>
          </a:p>
        </p:txBody>
      </p:sp>
      <p:sp>
        <p:nvSpPr>
          <p:cNvPr id="8" name="Holder 2">
            <a:extLst>
              <a:ext uri="{FF2B5EF4-FFF2-40B4-BE49-F238E27FC236}">
                <a16:creationId xmlns:a16="http://schemas.microsoft.com/office/drawing/2014/main" id="{2A7E46F7-B749-874B-82A6-8E7AD740ED32}"/>
              </a:ext>
            </a:extLst>
          </p:cNvPr>
          <p:cNvSpPr>
            <a:spLocks noGrp="1"/>
          </p:cNvSpPr>
          <p:nvPr>
            <p:ph type="title"/>
          </p:nvPr>
        </p:nvSpPr>
        <p:spPr>
          <a:xfrm>
            <a:off x="738632" y="660400"/>
            <a:ext cx="14757400" cy="591380"/>
          </a:xfrm>
          <a:prstGeom prst="rect">
            <a:avLst/>
          </a:prstGeom>
        </p:spPr>
        <p:txBody>
          <a:bodyPr wrap="square" lIns="0" tIns="0" rIns="0" bIns="0">
            <a:spAutoFit/>
          </a:bodyPr>
          <a:lstStyle>
            <a:lvl1pPr>
              <a:defRPr sz="4200" b="1" i="0">
                <a:solidFill>
                  <a:srgbClr val="464646"/>
                </a:solidFill>
                <a:latin typeface="UnitedSansSemiCond-Heavy"/>
                <a:cs typeface="UnitedSansSemiCond-Heavy"/>
              </a:defRPr>
            </a:lvl1pPr>
          </a:lstStyle>
          <a:p>
            <a:endParaRPr lang="en-GB" dirty="0"/>
          </a:p>
        </p:txBody>
      </p:sp>
      <p:sp>
        <p:nvSpPr>
          <p:cNvPr id="9" name="Holder 4">
            <a:extLst>
              <a:ext uri="{FF2B5EF4-FFF2-40B4-BE49-F238E27FC236}">
                <a16:creationId xmlns:a16="http://schemas.microsoft.com/office/drawing/2014/main" id="{7F544F96-B429-0341-9C75-09321A1E9FD4}"/>
              </a:ext>
            </a:extLst>
          </p:cNvPr>
          <p:cNvSpPr>
            <a:spLocks noGrp="1"/>
          </p:cNvSpPr>
          <p:nvPr>
            <p:ph type="ftr" sz="quarter" idx="3"/>
          </p:nvPr>
        </p:nvSpPr>
        <p:spPr>
          <a:xfrm>
            <a:off x="774700" y="9417607"/>
            <a:ext cx="1136650" cy="209550"/>
          </a:xfrm>
          <a:prstGeom prst="rect">
            <a:avLst/>
          </a:prstGeom>
        </p:spPr>
        <p:txBody>
          <a:bodyPr wrap="square" lIns="0" tIns="0" rIns="0" bIns="0">
            <a:spAutoFit/>
          </a:bodyPr>
          <a:lstStyle>
            <a:lvl1pPr>
              <a:defRPr sz="1400" b="0" i="0">
                <a:solidFill>
                  <a:srgbClr val="464646"/>
                </a:solidFill>
                <a:latin typeface="UnitedSansSemiCond-Medium"/>
                <a:cs typeface="UnitedSansSemiCond-Medium"/>
              </a:defRPr>
            </a:lvl1pPr>
          </a:lstStyle>
          <a:p>
            <a:pPr marL="12700">
              <a:lnSpc>
                <a:spcPts val="1590"/>
              </a:lnSpc>
            </a:pPr>
            <a:r>
              <a:rPr spc="-5" dirty="0"/>
              <a:t>Presentation</a:t>
            </a:r>
            <a:r>
              <a:rPr spc="-45" dirty="0"/>
              <a:t> </a:t>
            </a:r>
            <a:r>
              <a:rPr dirty="0"/>
              <a:t>title</a:t>
            </a:r>
          </a:p>
        </p:txBody>
      </p:sp>
      <p:sp>
        <p:nvSpPr>
          <p:cNvPr id="10" name="Holder 6">
            <a:extLst>
              <a:ext uri="{FF2B5EF4-FFF2-40B4-BE49-F238E27FC236}">
                <a16:creationId xmlns:a16="http://schemas.microsoft.com/office/drawing/2014/main" id="{410F957D-ED1D-6A4E-8C67-1E2BFDE7206B}"/>
              </a:ext>
            </a:extLst>
          </p:cNvPr>
          <p:cNvSpPr>
            <a:spLocks noGrp="1"/>
          </p:cNvSpPr>
          <p:nvPr>
            <p:ph type="sldNum" sz="quarter" idx="4"/>
          </p:nvPr>
        </p:nvSpPr>
        <p:spPr>
          <a:xfrm>
            <a:off x="11780520" y="9423400"/>
            <a:ext cx="3738880" cy="215444"/>
          </a:xfrm>
          <a:prstGeom prst="rect">
            <a:avLst/>
          </a:prstGeom>
        </p:spPr>
        <p:txBody>
          <a:bodyPr wrap="square" lIns="0" tIns="0" rIns="0" bIns="0">
            <a:spAutoFit/>
          </a:bodyPr>
          <a:lstStyle>
            <a:lvl1pPr algn="r">
              <a:defRPr sz="1400" b="0" i="0" kern="1200" spc="-5">
                <a:solidFill>
                  <a:srgbClr val="464646"/>
                </a:solidFill>
                <a:latin typeface="UnitedSansSemiCond-Medium"/>
                <a:ea typeface="+mn-ea"/>
                <a:cs typeface="UnitedSansSemiCond-Medium"/>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2CBBFC99-E1AE-B249-8FCF-5D72B19A7FF7}"/>
              </a:ext>
            </a:extLst>
          </p:cNvPr>
          <p:cNvSpPr>
            <a:spLocks noGrp="1"/>
          </p:cNvSpPr>
          <p:nvPr>
            <p:ph type="body" idx="1"/>
          </p:nvPr>
        </p:nvSpPr>
        <p:spPr>
          <a:xfrm>
            <a:off x="753872" y="2717800"/>
            <a:ext cx="14765528" cy="5410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41484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79" r:id="rId3"/>
    <p:sldLayoutId id="2147483687" r:id="rId4"/>
    <p:sldLayoutId id="2147483690" r:id="rId5"/>
  </p:sldLayoutIdLst>
  <p:txStyles>
    <p:titleStyle>
      <a:lvl1pPr algn="l" defTabSz="914400" rtl="0" eaLnBrk="1" latinLnBrk="0" hangingPunct="1">
        <a:lnSpc>
          <a:spcPct val="90000"/>
        </a:lnSpc>
        <a:spcBef>
          <a:spcPct val="0"/>
        </a:spcBef>
        <a:buNone/>
        <a:defRPr sz="44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130000"/>
        <a:buFont typeface="Arial" panose="020B0604020202020204" pitchFamily="34" charset="0"/>
        <a:buChar char="•"/>
        <a:defRPr sz="2800" kern="1200" spc="3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000" kern="1200" spc="3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 userDrawn="1">
          <p15:clr>
            <a:srgbClr val="F26B43"/>
          </p15:clr>
        </p15:guide>
        <p15:guide id="2" pos="464" userDrawn="1">
          <p15:clr>
            <a:srgbClr val="F26B43"/>
          </p15:clr>
        </p15:guide>
        <p15:guide id="3" pos="9776" userDrawn="1">
          <p15:clr>
            <a:srgbClr val="F26B43"/>
          </p15:clr>
        </p15:guide>
        <p15:guide id="4" orient="horz" pos="6032" userDrawn="1">
          <p15:clr>
            <a:srgbClr val="F26B43"/>
          </p15:clr>
        </p15:guide>
        <p15:guide id="5" orient="horz" pos="1712" userDrawn="1">
          <p15:clr>
            <a:srgbClr val="F26B43"/>
          </p15:clr>
        </p15:guide>
        <p15:guide id="6" pos="49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809E-E3DE-CD42-A861-9F02EB53EC97}"/>
              </a:ext>
            </a:extLst>
          </p:cNvPr>
          <p:cNvSpPr>
            <a:spLocks noGrp="1"/>
          </p:cNvSpPr>
          <p:nvPr>
            <p:ph type="title"/>
          </p:nvPr>
        </p:nvSpPr>
        <p:spPr>
          <a:xfrm>
            <a:off x="738632" y="660400"/>
            <a:ext cx="12875768" cy="2431435"/>
          </a:xfrm>
        </p:spPr>
        <p:txBody>
          <a:bodyPr/>
          <a:lstStyle/>
          <a:p>
            <a:r>
              <a:rPr lang="en-US" dirty="0">
                <a:latin typeface="+mj-lt"/>
              </a:rPr>
              <a:t>RAPID-First Steps Kent</a:t>
            </a:r>
            <a:br>
              <a:rPr lang="en-US" dirty="0">
                <a:latin typeface="+mj-lt"/>
              </a:rPr>
            </a:br>
            <a:endParaRPr lang="en-US" dirty="0">
              <a:latin typeface="+mj-lt"/>
            </a:endParaRPr>
          </a:p>
        </p:txBody>
      </p:sp>
      <p:sp>
        <p:nvSpPr>
          <p:cNvPr id="5" name="Text Placeholder 4">
            <a:extLst>
              <a:ext uri="{FF2B5EF4-FFF2-40B4-BE49-F238E27FC236}">
                <a16:creationId xmlns:a16="http://schemas.microsoft.com/office/drawing/2014/main" id="{B04F54D2-D9C5-BD40-9684-E56B3BF07087}"/>
              </a:ext>
            </a:extLst>
          </p:cNvPr>
          <p:cNvSpPr>
            <a:spLocks noGrp="1"/>
          </p:cNvSpPr>
          <p:nvPr>
            <p:ph type="body" sz="quarter" idx="10"/>
          </p:nvPr>
        </p:nvSpPr>
        <p:spPr/>
        <p:txBody>
          <a:bodyPr/>
          <a:lstStyle/>
          <a:p>
            <a:r>
              <a:rPr lang="en-US" dirty="0"/>
              <a:t>Data Briefing – Ongoing Assessment 6</a:t>
            </a:r>
          </a:p>
          <a:p>
            <a:r>
              <a:rPr lang="en-US" dirty="0"/>
              <a:t>March 13</a:t>
            </a:r>
            <a:r>
              <a:rPr lang="en-US" baseline="30000" dirty="0"/>
              <a:t>th</a:t>
            </a:r>
            <a:r>
              <a:rPr lang="en-US" dirty="0"/>
              <a:t>, 2024</a:t>
            </a:r>
          </a:p>
        </p:txBody>
      </p:sp>
      <p:pic>
        <p:nvPicPr>
          <p:cNvPr id="4" name="Picture 3" descr="A picture containing shape&#10;&#10;Description automatically generated">
            <a:extLst>
              <a:ext uri="{FF2B5EF4-FFF2-40B4-BE49-F238E27FC236}">
                <a16:creationId xmlns:a16="http://schemas.microsoft.com/office/drawing/2014/main" id="{05CB6FC8-B542-B9EA-0FCF-1575FD53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extLst>
      <p:ext uri="{BB962C8B-B14F-4D97-AF65-F5344CB8AC3E}">
        <p14:creationId xmlns:p14="http://schemas.microsoft.com/office/powerpoint/2010/main" val="6586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89B1-58FC-40C8-AE5A-FB9BFC264029}"/>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awareness of local services increased, by material hardship status</a:t>
            </a:r>
          </a:p>
        </p:txBody>
      </p:sp>
      <p:pic>
        <p:nvPicPr>
          <p:cNvPr id="4" name="Picture 3">
            <a:extLst>
              <a:ext uri="{FF2B5EF4-FFF2-40B4-BE49-F238E27FC236}">
                <a16:creationId xmlns:a16="http://schemas.microsoft.com/office/drawing/2014/main" id="{C292C919-19D2-A1D5-997B-6C03AE0FA59A}"/>
              </a:ext>
            </a:extLst>
          </p:cNvPr>
          <p:cNvPicPr>
            <a:picLocks noChangeAspect="1"/>
          </p:cNvPicPr>
          <p:nvPr/>
        </p:nvPicPr>
        <p:blipFill>
          <a:blip r:embed="rId3"/>
          <a:stretch>
            <a:fillRect/>
          </a:stretch>
        </p:blipFill>
        <p:spPr>
          <a:xfrm>
            <a:off x="1522337" y="2184400"/>
            <a:ext cx="13211325" cy="6512422"/>
          </a:xfrm>
          <a:prstGeom prst="rect">
            <a:avLst/>
          </a:prstGeom>
        </p:spPr>
      </p:pic>
    </p:spTree>
    <p:extLst>
      <p:ext uri="{BB962C8B-B14F-4D97-AF65-F5344CB8AC3E}">
        <p14:creationId xmlns:p14="http://schemas.microsoft.com/office/powerpoint/2010/main" val="33980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E450-CD41-3049-4852-FB56851DA6FE}"/>
              </a:ext>
            </a:extLst>
          </p:cNvPr>
          <p:cNvSpPr>
            <a:spLocks noGrp="1"/>
          </p:cNvSpPr>
          <p:nvPr>
            <p:ph type="title"/>
          </p:nvPr>
        </p:nvSpPr>
        <p:spPr/>
        <p:txBody>
          <a:bodyPr/>
          <a:lstStyle/>
          <a:p>
            <a:r>
              <a:rPr lang="en-US" dirty="0"/>
              <a:t>RAPID-FSK: what has helped families </a:t>
            </a:r>
          </a:p>
        </p:txBody>
      </p:sp>
      <p:sp>
        <p:nvSpPr>
          <p:cNvPr id="3" name="Text Placeholder 2">
            <a:extLst>
              <a:ext uri="{FF2B5EF4-FFF2-40B4-BE49-F238E27FC236}">
                <a16:creationId xmlns:a16="http://schemas.microsoft.com/office/drawing/2014/main" id="{E387166A-BF3C-822B-8403-AA359BEF1B03}"/>
              </a:ext>
            </a:extLst>
          </p:cNvPr>
          <p:cNvSpPr>
            <a:spLocks noGrp="1"/>
          </p:cNvSpPr>
          <p:nvPr>
            <p:ph type="body" sz="quarter" idx="12"/>
          </p:nvPr>
        </p:nvSpPr>
        <p:spPr/>
        <p:txBody>
          <a:bodyPr/>
          <a:lstStyle/>
          <a:p>
            <a:r>
              <a:rPr lang="en-US" b="1" dirty="0"/>
              <a:t>What has helped you and your family the most right now? </a:t>
            </a:r>
          </a:p>
          <a:p>
            <a:r>
              <a:rPr lang="en-US" b="0" i="0" dirty="0">
                <a:solidFill>
                  <a:srgbClr val="1F1F1F"/>
                </a:solidFill>
                <a:effectLst/>
                <a:latin typeface="Google Sans"/>
              </a:rPr>
              <a:t>“Community groups stepped up when schools shut down, providing educational support and activities for parents. I don't know what we would have done without them.” </a:t>
            </a:r>
            <a:r>
              <a:rPr lang="en-US" b="0" i="1" dirty="0">
                <a:solidFill>
                  <a:srgbClr val="1F1F1F"/>
                </a:solidFill>
                <a:effectLst/>
                <a:latin typeface="Google Sans"/>
              </a:rPr>
              <a:t>Parent in Northview</a:t>
            </a:r>
          </a:p>
          <a:p>
            <a:endParaRPr lang="en-US" i="1" dirty="0">
              <a:solidFill>
                <a:srgbClr val="1F1F1F"/>
              </a:solidFill>
              <a:latin typeface="Google Sans"/>
            </a:endParaRPr>
          </a:p>
          <a:p>
            <a:r>
              <a:rPr lang="en-US" b="0" i="0" dirty="0">
                <a:solidFill>
                  <a:srgbClr val="1F1F1F"/>
                </a:solidFill>
                <a:effectLst/>
                <a:latin typeface="Google Sans"/>
              </a:rPr>
              <a:t>“When we received P-EBT it was a godsend. Even if it just gave us a slight break for a month or two during summer, it was wonderful</a:t>
            </a:r>
            <a:r>
              <a:rPr lang="en-US" dirty="0">
                <a:solidFill>
                  <a:srgbClr val="1F1F1F"/>
                </a:solidFill>
                <a:latin typeface="Google Sans"/>
              </a:rPr>
              <a:t>, </a:t>
            </a:r>
            <a:r>
              <a:rPr lang="en-US" b="0" i="0" dirty="0">
                <a:solidFill>
                  <a:srgbClr val="1F1F1F"/>
                </a:solidFill>
                <a:effectLst/>
                <a:latin typeface="Google Sans"/>
              </a:rPr>
              <a:t>and we were so grateful.</a:t>
            </a:r>
            <a:r>
              <a:rPr lang="en-US" b="0" i="1" dirty="0">
                <a:solidFill>
                  <a:srgbClr val="1F1F1F"/>
                </a:solidFill>
                <a:effectLst/>
                <a:latin typeface="Google Sans"/>
              </a:rPr>
              <a:t>” Parent in Grand Rapids</a:t>
            </a:r>
          </a:p>
          <a:p>
            <a:endParaRPr lang="en-US" i="1" dirty="0">
              <a:solidFill>
                <a:srgbClr val="1F1F1F"/>
              </a:solidFill>
              <a:latin typeface="Google Sans"/>
            </a:endParaRPr>
          </a:p>
          <a:p>
            <a:r>
              <a:rPr lang="en-US" dirty="0"/>
              <a:t>“Longer preschool days have been helpful for our child's father to have some decompress time during the days. The ASQs are also helpful for knowing our child has been on track and of any concerns over these first years of his life.” </a:t>
            </a:r>
            <a:r>
              <a:rPr lang="en-US" i="1" dirty="0"/>
              <a:t>Parent in Grandville</a:t>
            </a:r>
            <a:endParaRPr lang="en-US" dirty="0"/>
          </a:p>
          <a:p>
            <a:endParaRPr lang="en-US" dirty="0"/>
          </a:p>
        </p:txBody>
      </p:sp>
      <p:sp>
        <p:nvSpPr>
          <p:cNvPr id="4" name="TextBox 3">
            <a:extLst>
              <a:ext uri="{FF2B5EF4-FFF2-40B4-BE49-F238E27FC236}">
                <a16:creationId xmlns:a16="http://schemas.microsoft.com/office/drawing/2014/main" id="{41E9333A-D197-FE7B-F520-1923528648E2}"/>
              </a:ext>
            </a:extLst>
          </p:cNvPr>
          <p:cNvSpPr txBox="1"/>
          <p:nvPr/>
        </p:nvSpPr>
        <p:spPr>
          <a:xfrm>
            <a:off x="736600" y="9118600"/>
            <a:ext cx="14759432" cy="646331"/>
          </a:xfrm>
          <a:prstGeom prst="rect">
            <a:avLst/>
          </a:prstGeom>
          <a:noFill/>
        </p:spPr>
        <p:txBody>
          <a:bodyPr wrap="square" rtlCol="0">
            <a:spAutoFit/>
          </a:bodyPr>
          <a:lstStyle/>
          <a:p>
            <a:r>
              <a:rPr lang="en-US" dirty="0"/>
              <a:t>P-EBT = Pandemic Electronic Benefit Transfer, a supplemental food assistance benefit for families who lost access to free or reduced-price school meals due to the pandemic </a:t>
            </a:r>
          </a:p>
        </p:txBody>
      </p:sp>
    </p:spTree>
    <p:extLst>
      <p:ext uri="{BB962C8B-B14F-4D97-AF65-F5344CB8AC3E}">
        <p14:creationId xmlns:p14="http://schemas.microsoft.com/office/powerpoint/2010/main" val="387664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Challenges</a:t>
            </a:r>
          </a:p>
        </p:txBody>
      </p:sp>
    </p:spTree>
    <p:extLst>
      <p:ext uri="{BB962C8B-B14F-4D97-AF65-F5344CB8AC3E}">
        <p14:creationId xmlns:p14="http://schemas.microsoft.com/office/powerpoint/2010/main" val="360301529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1.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Concerns about Children Emotional Distress</a:t>
            </a:r>
            <a:r>
              <a:rPr lang="en-US" sz="7200" cap="none" dirty="0">
                <a:solidFill>
                  <a:schemeClr val="tx1"/>
                </a:solidFill>
                <a:latin typeface="+mj-lt"/>
                <a:cs typeface="+mj-cs"/>
              </a:rPr>
              <a:t>, Development &amp; Behavior</a:t>
            </a:r>
            <a:endParaRPr lang="en-US" sz="7200" kern="1200" cap="none" dirty="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4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5390368" cy="581698"/>
          </a:xfrm>
        </p:spPr>
        <p:txBody>
          <a:bodyPr/>
          <a:lstStyle/>
          <a:p>
            <a:r>
              <a:rPr lang="en-US" dirty="0"/>
              <a:t>RAPID-fsk Survey: child emotional distress</a:t>
            </a:r>
          </a:p>
        </p:txBody>
      </p:sp>
      <p:pic>
        <p:nvPicPr>
          <p:cNvPr id="5" name="Picture 4">
            <a:extLst>
              <a:ext uri="{FF2B5EF4-FFF2-40B4-BE49-F238E27FC236}">
                <a16:creationId xmlns:a16="http://schemas.microsoft.com/office/drawing/2014/main" id="{E5057BC2-097C-03AD-EB04-38795E7088C6}"/>
              </a:ext>
            </a:extLst>
          </p:cNvPr>
          <p:cNvPicPr>
            <a:picLocks noChangeAspect="1"/>
          </p:cNvPicPr>
          <p:nvPr/>
        </p:nvPicPr>
        <p:blipFill>
          <a:blip r:embed="rId3"/>
          <a:stretch>
            <a:fillRect/>
          </a:stretch>
        </p:blipFill>
        <p:spPr>
          <a:xfrm>
            <a:off x="1570037" y="1879600"/>
            <a:ext cx="13115926" cy="6400800"/>
          </a:xfrm>
          <a:prstGeom prst="rect">
            <a:avLst/>
          </a:prstGeom>
        </p:spPr>
      </p:pic>
    </p:spTree>
    <p:extLst>
      <p:ext uri="{BB962C8B-B14F-4D97-AF65-F5344CB8AC3E}">
        <p14:creationId xmlns:p14="http://schemas.microsoft.com/office/powerpoint/2010/main" val="150341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7DF9-6F78-428B-B3D8-F6FC9DE745EF}"/>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concerns about child development &amp; behavior</a:t>
            </a:r>
          </a:p>
        </p:txBody>
      </p:sp>
      <p:sp>
        <p:nvSpPr>
          <p:cNvPr id="9" name="TextBox 8">
            <a:extLst>
              <a:ext uri="{FF2B5EF4-FFF2-40B4-BE49-F238E27FC236}">
                <a16:creationId xmlns:a16="http://schemas.microsoft.com/office/drawing/2014/main" id="{6FB56FE0-4841-2BB5-E227-FEFBB2309E05}"/>
              </a:ext>
            </a:extLst>
          </p:cNvPr>
          <p:cNvSpPr txBox="1"/>
          <p:nvPr/>
        </p:nvSpPr>
        <p:spPr>
          <a:xfrm>
            <a:off x="1321854" y="9042400"/>
            <a:ext cx="13588922" cy="369332"/>
          </a:xfrm>
          <a:prstGeom prst="rect">
            <a:avLst/>
          </a:prstGeom>
          <a:noFill/>
        </p:spPr>
        <p:txBody>
          <a:bodyPr wrap="square">
            <a:spAutoFit/>
          </a:bodyPr>
          <a:lstStyle/>
          <a:p>
            <a:pPr algn="l"/>
            <a:r>
              <a:rPr lang="en-US" b="0" i="0" dirty="0">
                <a:solidFill>
                  <a:srgbClr val="333333"/>
                </a:solidFill>
                <a:effectLst/>
                <a:latin typeface="Helvetica Neue"/>
              </a:rPr>
              <a:t>Note: individual scores (i.e., “develop” &amp; “behavior) and average scores of the two items (i.e., "concern total”) were used in analyses</a:t>
            </a:r>
          </a:p>
        </p:txBody>
      </p:sp>
      <p:pic>
        <p:nvPicPr>
          <p:cNvPr id="4" name="Picture 3">
            <a:extLst>
              <a:ext uri="{FF2B5EF4-FFF2-40B4-BE49-F238E27FC236}">
                <a16:creationId xmlns:a16="http://schemas.microsoft.com/office/drawing/2014/main" id="{1C06DC88-5B49-57AF-9C51-A65C0FBC55BA}"/>
              </a:ext>
            </a:extLst>
          </p:cNvPr>
          <p:cNvPicPr>
            <a:picLocks noChangeAspect="1"/>
          </p:cNvPicPr>
          <p:nvPr/>
        </p:nvPicPr>
        <p:blipFill>
          <a:blip r:embed="rId2"/>
          <a:stretch>
            <a:fillRect/>
          </a:stretch>
        </p:blipFill>
        <p:spPr>
          <a:xfrm>
            <a:off x="1727200" y="2184400"/>
            <a:ext cx="12801600" cy="6351831"/>
          </a:xfrm>
          <a:prstGeom prst="rect">
            <a:avLst/>
          </a:prstGeom>
        </p:spPr>
      </p:pic>
    </p:spTree>
    <p:extLst>
      <p:ext uri="{BB962C8B-B14F-4D97-AF65-F5344CB8AC3E}">
        <p14:creationId xmlns:p14="http://schemas.microsoft.com/office/powerpoint/2010/main" val="421814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9DB1-7B70-0E9F-5123-CF6C7824F889}"/>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concerns about child development &amp; behavior by material hardship status</a:t>
            </a:r>
          </a:p>
        </p:txBody>
      </p:sp>
      <p:pic>
        <p:nvPicPr>
          <p:cNvPr id="4" name="Picture 3">
            <a:extLst>
              <a:ext uri="{FF2B5EF4-FFF2-40B4-BE49-F238E27FC236}">
                <a16:creationId xmlns:a16="http://schemas.microsoft.com/office/drawing/2014/main" id="{D1DC610B-5072-D974-6A88-26B0E51D7594}"/>
              </a:ext>
            </a:extLst>
          </p:cNvPr>
          <p:cNvPicPr>
            <a:picLocks noChangeAspect="1"/>
          </p:cNvPicPr>
          <p:nvPr/>
        </p:nvPicPr>
        <p:blipFill>
          <a:blip r:embed="rId2"/>
          <a:stretch>
            <a:fillRect/>
          </a:stretch>
        </p:blipFill>
        <p:spPr>
          <a:xfrm>
            <a:off x="1077997" y="1942376"/>
            <a:ext cx="14100006" cy="6927924"/>
          </a:xfrm>
          <a:prstGeom prst="rect">
            <a:avLst/>
          </a:prstGeom>
        </p:spPr>
      </p:pic>
    </p:spTree>
    <p:extLst>
      <p:ext uri="{BB962C8B-B14F-4D97-AF65-F5344CB8AC3E}">
        <p14:creationId xmlns:p14="http://schemas.microsoft.com/office/powerpoint/2010/main" val="40492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A91D8-4318-84D1-92E7-DDF5BE87A806}"/>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cap="none" dirty="0">
                <a:solidFill>
                  <a:schemeClr val="tx1"/>
                </a:solidFill>
                <a:latin typeface="+mj-lt"/>
                <a:cs typeface="+mj-cs"/>
              </a:rPr>
              <a:t>2</a:t>
            </a:r>
            <a:r>
              <a:rPr lang="en-US" sz="7200" kern="1200" cap="none" dirty="0">
                <a:solidFill>
                  <a:schemeClr val="tx1"/>
                </a:solidFill>
                <a:latin typeface="+mj-lt"/>
                <a:ea typeface="+mj-ea"/>
                <a:cs typeface="+mj-cs"/>
              </a:rPr>
              <a:t>.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Persistent High Level of Material Hardship</a:t>
            </a:r>
          </a:p>
        </p:txBody>
      </p:sp>
      <p:sp>
        <p:nvSpPr>
          <p:cNvPr id="25" name="Rectangle 2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86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a:t>
            </a:r>
            <a:r>
              <a:rPr lang="en-US" dirty="0" err="1"/>
              <a:t>FSk</a:t>
            </a:r>
            <a:r>
              <a:rPr lang="en-US" dirty="0"/>
              <a:t> Survey: Material Hardship rate</a:t>
            </a:r>
          </a:p>
        </p:txBody>
      </p:sp>
      <p:sp>
        <p:nvSpPr>
          <p:cNvPr id="3" name="TextBox 2">
            <a:extLst>
              <a:ext uri="{FF2B5EF4-FFF2-40B4-BE49-F238E27FC236}">
                <a16:creationId xmlns:a16="http://schemas.microsoft.com/office/drawing/2014/main" id="{B82D33F3-2DA4-0989-4C35-B2B89B5EF7F0}"/>
              </a:ext>
            </a:extLst>
          </p:cNvPr>
          <p:cNvSpPr txBox="1"/>
          <p:nvPr/>
        </p:nvSpPr>
        <p:spPr>
          <a:xfrm>
            <a:off x="755273" y="8813800"/>
            <a:ext cx="14757400" cy="830997"/>
          </a:xfrm>
          <a:prstGeom prst="rect">
            <a:avLst/>
          </a:prstGeom>
          <a:noFill/>
        </p:spPr>
        <p:txBody>
          <a:bodyPr wrap="square" rtlCol="0">
            <a:spAutoFit/>
          </a:bodyPr>
          <a:lstStyle/>
          <a:p>
            <a:r>
              <a:rPr lang="en-US" sz="2400" dirty="0"/>
              <a:t>Note: Material hardship is defined as having difficulty paying for at least 1 type of basic needs among: food, housing, utilities, childcare, healthcare, and social/emotional needs. </a:t>
            </a:r>
          </a:p>
        </p:txBody>
      </p:sp>
      <p:pic>
        <p:nvPicPr>
          <p:cNvPr id="5" name="Picture 4">
            <a:extLst>
              <a:ext uri="{FF2B5EF4-FFF2-40B4-BE49-F238E27FC236}">
                <a16:creationId xmlns:a16="http://schemas.microsoft.com/office/drawing/2014/main" id="{F71323C2-57DC-ADDC-A53E-1A3245C95089}"/>
              </a:ext>
            </a:extLst>
          </p:cNvPr>
          <p:cNvPicPr>
            <a:picLocks noChangeAspect="1"/>
          </p:cNvPicPr>
          <p:nvPr/>
        </p:nvPicPr>
        <p:blipFill>
          <a:blip r:embed="rId3"/>
          <a:stretch>
            <a:fillRect/>
          </a:stretch>
        </p:blipFill>
        <p:spPr>
          <a:xfrm>
            <a:off x="1239268" y="1609226"/>
            <a:ext cx="13777463" cy="6941547"/>
          </a:xfrm>
          <a:prstGeom prst="rect">
            <a:avLst/>
          </a:prstGeom>
        </p:spPr>
      </p:pic>
    </p:spTree>
    <p:extLst>
      <p:ext uri="{BB962C8B-B14F-4D97-AF65-F5344CB8AC3E}">
        <p14:creationId xmlns:p14="http://schemas.microsoft.com/office/powerpoint/2010/main" val="254303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RAPID-Fsk Survey: Material Hardship types</a:t>
            </a:r>
          </a:p>
        </p:txBody>
      </p:sp>
      <p:pic>
        <p:nvPicPr>
          <p:cNvPr id="4" name="Picture 3">
            <a:extLst>
              <a:ext uri="{FF2B5EF4-FFF2-40B4-BE49-F238E27FC236}">
                <a16:creationId xmlns:a16="http://schemas.microsoft.com/office/drawing/2014/main" id="{EDB3DE34-5B21-AC01-FE85-F8FBBEABF1BA}"/>
              </a:ext>
            </a:extLst>
          </p:cNvPr>
          <p:cNvPicPr>
            <a:picLocks noChangeAspect="1"/>
          </p:cNvPicPr>
          <p:nvPr/>
        </p:nvPicPr>
        <p:blipFill>
          <a:blip r:embed="rId3"/>
          <a:stretch>
            <a:fillRect/>
          </a:stretch>
        </p:blipFill>
        <p:spPr>
          <a:xfrm>
            <a:off x="1063194" y="1727200"/>
            <a:ext cx="14129612" cy="7010400"/>
          </a:xfrm>
          <a:prstGeom prst="rect">
            <a:avLst/>
          </a:prstGeom>
        </p:spPr>
      </p:pic>
    </p:spTree>
    <p:extLst>
      <p:ext uri="{BB962C8B-B14F-4D97-AF65-F5344CB8AC3E}">
        <p14:creationId xmlns:p14="http://schemas.microsoft.com/office/powerpoint/2010/main" val="129255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p:txBody>
          <a:bodyPr/>
          <a:lstStyle/>
          <a:p>
            <a:r>
              <a:rPr lang="en-US" dirty="0"/>
              <a:t>RAPID-FSK: number of Survey Responses</a:t>
            </a:r>
          </a:p>
        </p:txBody>
      </p:sp>
      <p:sp>
        <p:nvSpPr>
          <p:cNvPr id="6" name="Text Placeholder 8">
            <a:extLst>
              <a:ext uri="{FF2B5EF4-FFF2-40B4-BE49-F238E27FC236}">
                <a16:creationId xmlns:a16="http://schemas.microsoft.com/office/drawing/2014/main" id="{50DD0B50-7117-1F61-9C78-CEDD8CD717E2}"/>
              </a:ext>
            </a:extLst>
          </p:cNvPr>
          <p:cNvSpPr txBox="1">
            <a:spLocks/>
          </p:cNvSpPr>
          <p:nvPr/>
        </p:nvSpPr>
        <p:spPr>
          <a:xfrm>
            <a:off x="842211" y="1973430"/>
            <a:ext cx="8269478" cy="615457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cs typeface="Calibri"/>
              </a:rPr>
              <a:t>4,652 valid responses from 1,750 parents! </a:t>
            </a:r>
          </a:p>
          <a:p>
            <a:endParaRPr lang="en-US" sz="2000" dirty="0"/>
          </a:p>
          <a:p>
            <a:r>
              <a:rPr lang="en-US" sz="2800" b="1" dirty="0"/>
              <a:t>Initial Recruitment (IR) Surveys</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Ongoing Assessment (OA) Surveys </a:t>
            </a:r>
          </a:p>
          <a:p>
            <a:endParaRPr lang="en-US" sz="2800" dirty="0"/>
          </a:p>
          <a:p>
            <a:pPr marL="457200" indent="-457200">
              <a:buFont typeface="Arial" panose="020B0604020202020204" pitchFamily="34" charset="0"/>
              <a:buChar char="•"/>
            </a:pPr>
            <a:endParaRPr lang="en-US" sz="2800" dirty="0"/>
          </a:p>
          <a:p>
            <a:endParaRPr lang="en-US" sz="2600" b="1" dirty="0">
              <a:cs typeface="Calibri"/>
            </a:endParaRPr>
          </a:p>
        </p:txBody>
      </p:sp>
      <p:pic>
        <p:nvPicPr>
          <p:cNvPr id="4" name="Picture 3" descr="A picture containing text, display, screenshot, picture frame&#10;&#10;Description automatically generated">
            <a:extLst>
              <a:ext uri="{FF2B5EF4-FFF2-40B4-BE49-F238E27FC236}">
                <a16:creationId xmlns:a16="http://schemas.microsoft.com/office/drawing/2014/main" id="{1F2BEE83-D639-EB0B-F49C-5AD52B47C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0" y="2549502"/>
            <a:ext cx="7136596" cy="5853475"/>
          </a:xfrm>
          <a:prstGeom prst="rect">
            <a:avLst/>
          </a:prstGeom>
        </p:spPr>
      </p:pic>
      <p:graphicFrame>
        <p:nvGraphicFramePr>
          <p:cNvPr id="3" name="Table 2">
            <a:extLst>
              <a:ext uri="{FF2B5EF4-FFF2-40B4-BE49-F238E27FC236}">
                <a16:creationId xmlns:a16="http://schemas.microsoft.com/office/drawing/2014/main" id="{E501B28B-34BA-CD40-F63E-8751FA776CFF}"/>
              </a:ext>
            </a:extLst>
          </p:cNvPr>
          <p:cNvGraphicFramePr>
            <a:graphicFrameLocks noGrp="1"/>
          </p:cNvGraphicFramePr>
          <p:nvPr>
            <p:extLst>
              <p:ext uri="{D42A27DB-BD31-4B8C-83A1-F6EECF244321}">
                <p14:modId xmlns:p14="http://schemas.microsoft.com/office/powerpoint/2010/main" val="4179039253"/>
              </p:ext>
            </p:extLst>
          </p:nvPr>
        </p:nvGraphicFramePr>
        <p:xfrm>
          <a:off x="965200" y="3251200"/>
          <a:ext cx="6289586" cy="2225040"/>
        </p:xfrm>
        <a:graphic>
          <a:graphicData uri="http://schemas.openxmlformats.org/drawingml/2006/table">
            <a:tbl>
              <a:tblPr firstRow="1" bandRow="1">
                <a:tableStyleId>{9D7B26C5-4107-4FEC-AEDC-1716B250A1EF}</a:tableStyleId>
              </a:tblPr>
              <a:tblGrid>
                <a:gridCol w="1258652">
                  <a:extLst>
                    <a:ext uri="{9D8B030D-6E8A-4147-A177-3AD203B41FA5}">
                      <a16:colId xmlns:a16="http://schemas.microsoft.com/office/drawing/2014/main" val="1858984817"/>
                    </a:ext>
                  </a:extLst>
                </a:gridCol>
                <a:gridCol w="2642323">
                  <a:extLst>
                    <a:ext uri="{9D8B030D-6E8A-4147-A177-3AD203B41FA5}">
                      <a16:colId xmlns:a16="http://schemas.microsoft.com/office/drawing/2014/main" val="1027509533"/>
                    </a:ext>
                  </a:extLst>
                </a:gridCol>
                <a:gridCol w="2388611">
                  <a:extLst>
                    <a:ext uri="{9D8B030D-6E8A-4147-A177-3AD203B41FA5}">
                      <a16:colId xmlns:a16="http://schemas.microsoft.com/office/drawing/2014/main" val="977346467"/>
                    </a:ext>
                  </a:extLst>
                </a:gridCol>
              </a:tblGrid>
              <a:tr h="370840">
                <a:tc>
                  <a:txBody>
                    <a:bodyPr/>
                    <a:lstStyle/>
                    <a:p>
                      <a:r>
                        <a:rPr lang="en-US" dirty="0"/>
                        <a:t>IR Survey #</a:t>
                      </a:r>
                    </a:p>
                  </a:txBody>
                  <a:tcPr/>
                </a:tc>
                <a:tc>
                  <a:txBody>
                    <a:bodyPr/>
                    <a:lstStyle/>
                    <a:p>
                      <a:r>
                        <a:rPr lang="en-US" dirty="0"/>
                        <a:t>Dates</a:t>
                      </a:r>
                    </a:p>
                  </a:txBody>
                  <a:tcPr/>
                </a:tc>
                <a:tc>
                  <a:txBody>
                    <a:bodyPr/>
                    <a:lstStyle/>
                    <a:p>
                      <a:r>
                        <a:rPr lang="en-US" dirty="0"/>
                        <a:t># of Participants</a:t>
                      </a:r>
                    </a:p>
                  </a:txBody>
                  <a:tcPr/>
                </a:tc>
                <a:extLst>
                  <a:ext uri="{0D108BD9-81ED-4DB2-BD59-A6C34878D82A}">
                    <a16:rowId xmlns:a16="http://schemas.microsoft.com/office/drawing/2014/main" val="1306804881"/>
                  </a:ext>
                </a:extLst>
              </a:tr>
              <a:tr h="370840">
                <a:tc>
                  <a:txBody>
                    <a:bodyPr/>
                    <a:lstStyle/>
                    <a:p>
                      <a:r>
                        <a:rPr lang="en-US" dirty="0"/>
                        <a:t>1</a:t>
                      </a:r>
                    </a:p>
                  </a:txBody>
                  <a:tcPr/>
                </a:tc>
                <a:tc>
                  <a:txBody>
                    <a:bodyPr/>
                    <a:lstStyle/>
                    <a:p>
                      <a:r>
                        <a:rPr lang="en-US" dirty="0"/>
                        <a:t>April &amp; May 2022</a:t>
                      </a:r>
                    </a:p>
                  </a:txBody>
                  <a:tcPr/>
                </a:tc>
                <a:tc>
                  <a:txBody>
                    <a:bodyPr/>
                    <a:lstStyle/>
                    <a:p>
                      <a:r>
                        <a:rPr lang="en-US" dirty="0"/>
                        <a:t>476</a:t>
                      </a:r>
                    </a:p>
                  </a:txBody>
                  <a:tcPr/>
                </a:tc>
                <a:extLst>
                  <a:ext uri="{0D108BD9-81ED-4DB2-BD59-A6C34878D82A}">
                    <a16:rowId xmlns:a16="http://schemas.microsoft.com/office/drawing/2014/main" val="1971630268"/>
                  </a:ext>
                </a:extLst>
              </a:tr>
              <a:tr h="370840">
                <a:tc>
                  <a:txBody>
                    <a:bodyPr/>
                    <a:lstStyle/>
                    <a:p>
                      <a:r>
                        <a:rPr lang="en-US" dirty="0"/>
                        <a:t>2</a:t>
                      </a:r>
                    </a:p>
                  </a:txBody>
                  <a:tcPr/>
                </a:tc>
                <a:tc>
                  <a:txBody>
                    <a:bodyPr/>
                    <a:lstStyle/>
                    <a:p>
                      <a:r>
                        <a:rPr lang="en-US" dirty="0"/>
                        <a:t>July 2022</a:t>
                      </a:r>
                    </a:p>
                  </a:txBody>
                  <a:tcPr/>
                </a:tc>
                <a:tc>
                  <a:txBody>
                    <a:bodyPr/>
                    <a:lstStyle/>
                    <a:p>
                      <a:r>
                        <a:rPr lang="en-US" dirty="0"/>
                        <a:t>156</a:t>
                      </a:r>
                    </a:p>
                  </a:txBody>
                  <a:tcPr/>
                </a:tc>
                <a:extLst>
                  <a:ext uri="{0D108BD9-81ED-4DB2-BD59-A6C34878D82A}">
                    <a16:rowId xmlns:a16="http://schemas.microsoft.com/office/drawing/2014/main" val="491792383"/>
                  </a:ext>
                </a:extLst>
              </a:tr>
              <a:tr h="370840">
                <a:tc>
                  <a:txBody>
                    <a:bodyPr/>
                    <a:lstStyle/>
                    <a:p>
                      <a:r>
                        <a:rPr lang="en-US" dirty="0"/>
                        <a:t>3</a:t>
                      </a:r>
                    </a:p>
                  </a:txBody>
                  <a:tcPr/>
                </a:tc>
                <a:tc>
                  <a:txBody>
                    <a:bodyPr/>
                    <a:lstStyle/>
                    <a:p>
                      <a:r>
                        <a:rPr lang="en-US" dirty="0"/>
                        <a:t>October 2022</a:t>
                      </a:r>
                    </a:p>
                  </a:txBody>
                  <a:tcPr/>
                </a:tc>
                <a:tc>
                  <a:txBody>
                    <a:bodyPr/>
                    <a:lstStyle/>
                    <a:p>
                      <a:r>
                        <a:rPr lang="en-US" dirty="0"/>
                        <a:t>49</a:t>
                      </a:r>
                    </a:p>
                  </a:txBody>
                  <a:tcPr/>
                </a:tc>
                <a:extLst>
                  <a:ext uri="{0D108BD9-81ED-4DB2-BD59-A6C34878D82A}">
                    <a16:rowId xmlns:a16="http://schemas.microsoft.com/office/drawing/2014/main" val="3503678188"/>
                  </a:ext>
                </a:extLst>
              </a:tr>
              <a:tr h="370840">
                <a:tc>
                  <a:txBody>
                    <a:bodyPr/>
                    <a:lstStyle/>
                    <a:p>
                      <a:r>
                        <a:rPr lang="en-US" dirty="0"/>
                        <a:t>4</a:t>
                      </a:r>
                    </a:p>
                  </a:txBody>
                  <a:tcPr/>
                </a:tc>
                <a:tc>
                  <a:txBody>
                    <a:bodyPr/>
                    <a:lstStyle/>
                    <a:p>
                      <a:r>
                        <a:rPr lang="en-US" dirty="0"/>
                        <a:t>December &amp; January 2023</a:t>
                      </a:r>
                    </a:p>
                  </a:txBody>
                  <a:tcPr/>
                </a:tc>
                <a:tc>
                  <a:txBody>
                    <a:bodyPr/>
                    <a:lstStyle/>
                    <a:p>
                      <a:r>
                        <a:rPr lang="en-US" dirty="0"/>
                        <a:t>563</a:t>
                      </a:r>
                    </a:p>
                  </a:txBody>
                  <a:tcPr/>
                </a:tc>
                <a:extLst>
                  <a:ext uri="{0D108BD9-81ED-4DB2-BD59-A6C34878D82A}">
                    <a16:rowId xmlns:a16="http://schemas.microsoft.com/office/drawing/2014/main" val="281564827"/>
                  </a:ext>
                </a:extLst>
              </a:tr>
              <a:tr h="370840">
                <a:tc>
                  <a:txBody>
                    <a:bodyPr/>
                    <a:lstStyle/>
                    <a:p>
                      <a:r>
                        <a:rPr lang="en-US" dirty="0"/>
                        <a:t>5</a:t>
                      </a:r>
                    </a:p>
                  </a:txBody>
                  <a:tcPr/>
                </a:tc>
                <a:tc>
                  <a:txBody>
                    <a:bodyPr/>
                    <a:lstStyle/>
                    <a:p>
                      <a:r>
                        <a:rPr lang="en-US" dirty="0"/>
                        <a:t>April 2023</a:t>
                      </a:r>
                    </a:p>
                  </a:txBody>
                  <a:tcPr/>
                </a:tc>
                <a:tc>
                  <a:txBody>
                    <a:bodyPr/>
                    <a:lstStyle/>
                    <a:p>
                      <a:r>
                        <a:rPr lang="en-US" dirty="0"/>
                        <a:t>449</a:t>
                      </a:r>
                    </a:p>
                  </a:txBody>
                  <a:tcPr/>
                </a:tc>
                <a:extLst>
                  <a:ext uri="{0D108BD9-81ED-4DB2-BD59-A6C34878D82A}">
                    <a16:rowId xmlns:a16="http://schemas.microsoft.com/office/drawing/2014/main" val="3235205310"/>
                  </a:ext>
                </a:extLst>
              </a:tr>
            </a:tbl>
          </a:graphicData>
        </a:graphic>
      </p:graphicFrame>
      <p:graphicFrame>
        <p:nvGraphicFramePr>
          <p:cNvPr id="8" name="Table 7">
            <a:extLst>
              <a:ext uri="{FF2B5EF4-FFF2-40B4-BE49-F238E27FC236}">
                <a16:creationId xmlns:a16="http://schemas.microsoft.com/office/drawing/2014/main" id="{8777DC56-119F-2C3C-CC94-719061E38D6F}"/>
              </a:ext>
            </a:extLst>
          </p:cNvPr>
          <p:cNvGraphicFramePr>
            <a:graphicFrameLocks noGrp="1"/>
          </p:cNvGraphicFramePr>
          <p:nvPr>
            <p:extLst>
              <p:ext uri="{D42A27DB-BD31-4B8C-83A1-F6EECF244321}">
                <p14:modId xmlns:p14="http://schemas.microsoft.com/office/powerpoint/2010/main" val="3054775462"/>
              </p:ext>
            </p:extLst>
          </p:nvPr>
        </p:nvGraphicFramePr>
        <p:xfrm>
          <a:off x="965200" y="6281821"/>
          <a:ext cx="6289586" cy="2595880"/>
        </p:xfrm>
        <a:graphic>
          <a:graphicData uri="http://schemas.openxmlformats.org/drawingml/2006/table">
            <a:tbl>
              <a:tblPr firstRow="1" bandRow="1">
                <a:tableStyleId>{9D7B26C5-4107-4FEC-AEDC-1716B250A1EF}</a:tableStyleId>
              </a:tblPr>
              <a:tblGrid>
                <a:gridCol w="1382522">
                  <a:extLst>
                    <a:ext uri="{9D8B030D-6E8A-4147-A177-3AD203B41FA5}">
                      <a16:colId xmlns:a16="http://schemas.microsoft.com/office/drawing/2014/main" val="1421915891"/>
                    </a:ext>
                  </a:extLst>
                </a:gridCol>
                <a:gridCol w="2579878">
                  <a:extLst>
                    <a:ext uri="{9D8B030D-6E8A-4147-A177-3AD203B41FA5}">
                      <a16:colId xmlns:a16="http://schemas.microsoft.com/office/drawing/2014/main" val="741142097"/>
                    </a:ext>
                  </a:extLst>
                </a:gridCol>
                <a:gridCol w="2327186">
                  <a:extLst>
                    <a:ext uri="{9D8B030D-6E8A-4147-A177-3AD203B41FA5}">
                      <a16:colId xmlns:a16="http://schemas.microsoft.com/office/drawing/2014/main" val="2384428765"/>
                    </a:ext>
                  </a:extLst>
                </a:gridCol>
              </a:tblGrid>
              <a:tr h="370840">
                <a:tc>
                  <a:txBody>
                    <a:bodyPr/>
                    <a:lstStyle/>
                    <a:p>
                      <a:r>
                        <a:rPr lang="en-US" dirty="0"/>
                        <a:t>OA Survey #</a:t>
                      </a:r>
                    </a:p>
                  </a:txBody>
                  <a:tcPr/>
                </a:tc>
                <a:tc>
                  <a:txBody>
                    <a:bodyPr/>
                    <a:lstStyle/>
                    <a:p>
                      <a:r>
                        <a:rPr lang="en-US" dirty="0"/>
                        <a:t>Dates</a:t>
                      </a:r>
                    </a:p>
                  </a:txBody>
                  <a:tcPr/>
                </a:tc>
                <a:tc>
                  <a:txBody>
                    <a:bodyPr/>
                    <a:lstStyle/>
                    <a:p>
                      <a:r>
                        <a:rPr lang="en-US" dirty="0"/>
                        <a:t># of Participants</a:t>
                      </a:r>
                    </a:p>
                  </a:txBody>
                  <a:tcPr/>
                </a:tc>
                <a:extLst>
                  <a:ext uri="{0D108BD9-81ED-4DB2-BD59-A6C34878D82A}">
                    <a16:rowId xmlns:a16="http://schemas.microsoft.com/office/drawing/2014/main" val="2682182865"/>
                  </a:ext>
                </a:extLst>
              </a:tr>
              <a:tr h="370840">
                <a:tc>
                  <a:txBody>
                    <a:bodyPr/>
                    <a:lstStyle/>
                    <a:p>
                      <a:r>
                        <a:rPr lang="en-US" dirty="0"/>
                        <a:t>1</a:t>
                      </a:r>
                    </a:p>
                  </a:txBody>
                  <a:tcPr/>
                </a:tc>
                <a:tc>
                  <a:txBody>
                    <a:bodyPr/>
                    <a:lstStyle/>
                    <a:p>
                      <a:r>
                        <a:rPr lang="en-US" dirty="0"/>
                        <a:t>July 2022</a:t>
                      </a:r>
                    </a:p>
                  </a:txBody>
                  <a:tcPr/>
                </a:tc>
                <a:tc>
                  <a:txBody>
                    <a:bodyPr/>
                    <a:lstStyle/>
                    <a:p>
                      <a:r>
                        <a:rPr lang="en-US" dirty="0"/>
                        <a:t>213</a:t>
                      </a:r>
                    </a:p>
                  </a:txBody>
                  <a:tcPr/>
                </a:tc>
                <a:extLst>
                  <a:ext uri="{0D108BD9-81ED-4DB2-BD59-A6C34878D82A}">
                    <a16:rowId xmlns:a16="http://schemas.microsoft.com/office/drawing/2014/main" val="1732706581"/>
                  </a:ext>
                </a:extLst>
              </a:tr>
              <a:tr h="370840">
                <a:tc>
                  <a:txBody>
                    <a:bodyPr/>
                    <a:lstStyle/>
                    <a:p>
                      <a:r>
                        <a:rPr lang="en-US" dirty="0"/>
                        <a:t>2</a:t>
                      </a:r>
                    </a:p>
                  </a:txBody>
                  <a:tcPr/>
                </a:tc>
                <a:tc>
                  <a:txBody>
                    <a:bodyPr/>
                    <a:lstStyle/>
                    <a:p>
                      <a:r>
                        <a:rPr lang="en-US" dirty="0"/>
                        <a:t>November 2022</a:t>
                      </a:r>
                    </a:p>
                  </a:txBody>
                  <a:tcPr/>
                </a:tc>
                <a:tc>
                  <a:txBody>
                    <a:bodyPr/>
                    <a:lstStyle/>
                    <a:p>
                      <a:r>
                        <a:rPr lang="en-US" dirty="0"/>
                        <a:t>106</a:t>
                      </a:r>
                    </a:p>
                  </a:txBody>
                  <a:tcPr/>
                </a:tc>
                <a:extLst>
                  <a:ext uri="{0D108BD9-81ED-4DB2-BD59-A6C34878D82A}">
                    <a16:rowId xmlns:a16="http://schemas.microsoft.com/office/drawing/2014/main" val="787713038"/>
                  </a:ext>
                </a:extLst>
              </a:tr>
              <a:tr h="370840">
                <a:tc>
                  <a:txBody>
                    <a:bodyPr/>
                    <a:lstStyle/>
                    <a:p>
                      <a:r>
                        <a:rPr lang="en-US" dirty="0"/>
                        <a:t>3</a:t>
                      </a:r>
                    </a:p>
                  </a:txBody>
                  <a:tcPr/>
                </a:tc>
                <a:tc>
                  <a:txBody>
                    <a:bodyPr/>
                    <a:lstStyle/>
                    <a:p>
                      <a:r>
                        <a:rPr lang="en-US" dirty="0"/>
                        <a:t>February 2023</a:t>
                      </a:r>
                    </a:p>
                  </a:txBody>
                  <a:tcPr/>
                </a:tc>
                <a:tc>
                  <a:txBody>
                    <a:bodyPr/>
                    <a:lstStyle/>
                    <a:p>
                      <a:r>
                        <a:rPr lang="en-US" dirty="0"/>
                        <a:t>455</a:t>
                      </a:r>
                    </a:p>
                  </a:txBody>
                  <a:tcPr/>
                </a:tc>
                <a:extLst>
                  <a:ext uri="{0D108BD9-81ED-4DB2-BD59-A6C34878D82A}">
                    <a16:rowId xmlns:a16="http://schemas.microsoft.com/office/drawing/2014/main" val="3361415157"/>
                  </a:ext>
                </a:extLst>
              </a:tr>
              <a:tr h="370840">
                <a:tc>
                  <a:txBody>
                    <a:bodyPr/>
                    <a:lstStyle/>
                    <a:p>
                      <a:r>
                        <a:rPr lang="en-US" dirty="0"/>
                        <a:t>4</a:t>
                      </a:r>
                    </a:p>
                  </a:txBody>
                  <a:tcPr/>
                </a:tc>
                <a:tc>
                  <a:txBody>
                    <a:bodyPr/>
                    <a:lstStyle/>
                    <a:p>
                      <a:r>
                        <a:rPr lang="en-US" dirty="0"/>
                        <a:t>May 2023</a:t>
                      </a:r>
                    </a:p>
                  </a:txBody>
                  <a:tcPr/>
                </a:tc>
                <a:tc>
                  <a:txBody>
                    <a:bodyPr/>
                    <a:lstStyle/>
                    <a:p>
                      <a:r>
                        <a:rPr lang="en-US" dirty="0"/>
                        <a:t>734</a:t>
                      </a:r>
                    </a:p>
                  </a:txBody>
                  <a:tcPr/>
                </a:tc>
                <a:extLst>
                  <a:ext uri="{0D108BD9-81ED-4DB2-BD59-A6C34878D82A}">
                    <a16:rowId xmlns:a16="http://schemas.microsoft.com/office/drawing/2014/main" val="1835221720"/>
                  </a:ext>
                </a:extLst>
              </a:tr>
              <a:tr h="370840">
                <a:tc>
                  <a:txBody>
                    <a:bodyPr/>
                    <a:lstStyle/>
                    <a:p>
                      <a:r>
                        <a:rPr lang="en-US" dirty="0"/>
                        <a:t>5</a:t>
                      </a:r>
                    </a:p>
                  </a:txBody>
                  <a:tcPr/>
                </a:tc>
                <a:tc>
                  <a:txBody>
                    <a:bodyPr/>
                    <a:lstStyle/>
                    <a:p>
                      <a:r>
                        <a:rPr lang="en-US" dirty="0"/>
                        <a:t>July 2023</a:t>
                      </a:r>
                    </a:p>
                  </a:txBody>
                  <a:tcPr/>
                </a:tc>
                <a:tc>
                  <a:txBody>
                    <a:bodyPr/>
                    <a:lstStyle/>
                    <a:p>
                      <a:r>
                        <a:rPr lang="en-US" dirty="0"/>
                        <a:t>734</a:t>
                      </a:r>
                    </a:p>
                  </a:txBody>
                  <a:tcPr/>
                </a:tc>
                <a:extLst>
                  <a:ext uri="{0D108BD9-81ED-4DB2-BD59-A6C34878D82A}">
                    <a16:rowId xmlns:a16="http://schemas.microsoft.com/office/drawing/2014/main" val="3100653409"/>
                  </a:ext>
                </a:extLst>
              </a:tr>
              <a:tr h="370840">
                <a:tc>
                  <a:txBody>
                    <a:bodyPr/>
                    <a:lstStyle/>
                    <a:p>
                      <a:r>
                        <a:rPr lang="en-US" dirty="0"/>
                        <a:t>6</a:t>
                      </a:r>
                    </a:p>
                  </a:txBody>
                  <a:tcPr/>
                </a:tc>
                <a:tc>
                  <a:txBody>
                    <a:bodyPr/>
                    <a:lstStyle/>
                    <a:p>
                      <a:r>
                        <a:rPr lang="en-US" dirty="0"/>
                        <a:t>November 2023</a:t>
                      </a:r>
                    </a:p>
                  </a:txBody>
                  <a:tcPr/>
                </a:tc>
                <a:tc>
                  <a:txBody>
                    <a:bodyPr/>
                    <a:lstStyle/>
                    <a:p>
                      <a:r>
                        <a:rPr lang="en-US" dirty="0"/>
                        <a:t>717</a:t>
                      </a:r>
                    </a:p>
                  </a:txBody>
                  <a:tcPr/>
                </a:tc>
                <a:extLst>
                  <a:ext uri="{0D108BD9-81ED-4DB2-BD59-A6C34878D82A}">
                    <a16:rowId xmlns:a16="http://schemas.microsoft.com/office/drawing/2014/main" val="4130588169"/>
                  </a:ext>
                </a:extLst>
              </a:tr>
            </a:tbl>
          </a:graphicData>
        </a:graphic>
      </p:graphicFrame>
    </p:spTree>
    <p:extLst>
      <p:ext uri="{BB962C8B-B14F-4D97-AF65-F5344CB8AC3E}">
        <p14:creationId xmlns:p14="http://schemas.microsoft.com/office/powerpoint/2010/main" val="42435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E450-CD41-3049-4852-FB56851DA6FE}"/>
              </a:ext>
            </a:extLst>
          </p:cNvPr>
          <p:cNvSpPr>
            <a:spLocks noGrp="1"/>
          </p:cNvSpPr>
          <p:nvPr>
            <p:ph type="title"/>
          </p:nvPr>
        </p:nvSpPr>
        <p:spPr/>
        <p:txBody>
          <a:bodyPr/>
          <a:lstStyle/>
          <a:p>
            <a:r>
              <a:rPr lang="en-US" dirty="0"/>
              <a:t>RAPID-FSK: challenges and messages to policy-makers</a:t>
            </a:r>
          </a:p>
        </p:txBody>
      </p:sp>
      <p:sp>
        <p:nvSpPr>
          <p:cNvPr id="3" name="Text Placeholder 2">
            <a:extLst>
              <a:ext uri="{FF2B5EF4-FFF2-40B4-BE49-F238E27FC236}">
                <a16:creationId xmlns:a16="http://schemas.microsoft.com/office/drawing/2014/main" id="{E387166A-BF3C-822B-8403-AA359BEF1B03}"/>
              </a:ext>
            </a:extLst>
          </p:cNvPr>
          <p:cNvSpPr>
            <a:spLocks noGrp="1"/>
          </p:cNvSpPr>
          <p:nvPr>
            <p:ph type="body" sz="quarter" idx="12"/>
          </p:nvPr>
        </p:nvSpPr>
        <p:spPr>
          <a:xfrm>
            <a:off x="736600" y="2413000"/>
            <a:ext cx="14782800" cy="6764170"/>
          </a:xfrm>
        </p:spPr>
        <p:txBody>
          <a:bodyPr>
            <a:normAutofit/>
          </a:bodyPr>
          <a:lstStyle/>
          <a:p>
            <a:r>
              <a:rPr lang="en-US" b="1" dirty="0"/>
              <a:t>What are the biggest challenges and concerns for you and your family right now? </a:t>
            </a:r>
          </a:p>
          <a:p>
            <a:r>
              <a:rPr lang="en-US" i="1" dirty="0">
                <a:solidFill>
                  <a:srgbClr val="1F1F1F"/>
                </a:solidFill>
                <a:latin typeface="Google Sans"/>
              </a:rPr>
              <a:t>“</a:t>
            </a:r>
            <a:r>
              <a:rPr lang="en-US" dirty="0">
                <a:solidFill>
                  <a:srgbClr val="1F1F1F"/>
                </a:solidFill>
                <a:latin typeface="Google Sans"/>
              </a:rPr>
              <a:t>The cost of everything! We have significant expenses for transportation, child care, and food.” </a:t>
            </a:r>
            <a:r>
              <a:rPr lang="en-US" i="1" dirty="0">
                <a:solidFill>
                  <a:srgbClr val="1F1F1F"/>
                </a:solidFill>
                <a:latin typeface="Google Sans"/>
              </a:rPr>
              <a:t>Parent in Grandville</a:t>
            </a:r>
          </a:p>
          <a:p>
            <a:endParaRPr lang="en-US" i="1" dirty="0">
              <a:solidFill>
                <a:srgbClr val="1F1F1F"/>
              </a:solidFill>
              <a:latin typeface="Google Sans"/>
            </a:endParaRPr>
          </a:p>
          <a:p>
            <a:r>
              <a:rPr lang="en-US" dirty="0">
                <a:solidFill>
                  <a:srgbClr val="1F1F1F"/>
                </a:solidFill>
                <a:latin typeface="Google Sans"/>
              </a:rPr>
              <a:t>“Making enough money to make student loan payments.” </a:t>
            </a:r>
            <a:r>
              <a:rPr lang="en-US" i="1" dirty="0">
                <a:solidFill>
                  <a:srgbClr val="1F1F1F"/>
                </a:solidFill>
                <a:latin typeface="Google Sans"/>
              </a:rPr>
              <a:t>Parent in Cedar Springs</a:t>
            </a:r>
            <a:endParaRPr lang="en-US" dirty="0">
              <a:solidFill>
                <a:srgbClr val="1F1F1F"/>
              </a:solidFill>
              <a:latin typeface="Google Sans"/>
            </a:endParaRPr>
          </a:p>
          <a:p>
            <a:endParaRPr lang="en-US" i="1" dirty="0">
              <a:solidFill>
                <a:srgbClr val="1F1F1F"/>
              </a:solidFill>
              <a:latin typeface="Google Sans"/>
            </a:endParaRPr>
          </a:p>
          <a:p>
            <a:r>
              <a:rPr lang="en-US" b="1" dirty="0"/>
              <a:t>What would you like your elected officials or other policymakers to know about how your family is doing or what you need during this time? </a:t>
            </a:r>
            <a:endParaRPr lang="en-US" i="1" dirty="0">
              <a:solidFill>
                <a:srgbClr val="1F1F1F"/>
              </a:solidFill>
              <a:latin typeface="Google Sans"/>
            </a:endParaRPr>
          </a:p>
          <a:p>
            <a:r>
              <a:rPr lang="en-US" dirty="0">
                <a:solidFill>
                  <a:srgbClr val="1F1F1F"/>
                </a:solidFill>
                <a:latin typeface="Google Sans"/>
              </a:rPr>
              <a:t>“We need high quality, affordable child care. There are no available centers.” </a:t>
            </a:r>
            <a:r>
              <a:rPr lang="en-US" i="1" dirty="0">
                <a:solidFill>
                  <a:srgbClr val="1F1F1F"/>
                </a:solidFill>
                <a:latin typeface="Google Sans"/>
              </a:rPr>
              <a:t>Parent in Northview</a:t>
            </a:r>
          </a:p>
          <a:p>
            <a:endParaRPr lang="en-US" i="1" dirty="0">
              <a:solidFill>
                <a:srgbClr val="1F1F1F"/>
              </a:solidFill>
              <a:latin typeface="Google Sans"/>
            </a:endParaRPr>
          </a:p>
          <a:p>
            <a:r>
              <a:rPr lang="en-US" dirty="0">
                <a:solidFill>
                  <a:srgbClr val="1F1F1F"/>
                </a:solidFill>
                <a:latin typeface="Google Sans"/>
              </a:rPr>
              <a:t>“Please be bold in your ask of the child care millage!!!” </a:t>
            </a:r>
            <a:r>
              <a:rPr lang="en-US" i="1" dirty="0">
                <a:solidFill>
                  <a:srgbClr val="1F1F1F"/>
                </a:solidFill>
                <a:latin typeface="Google Sans"/>
              </a:rPr>
              <a:t>Parent in Kent County</a:t>
            </a:r>
            <a:endParaRPr lang="en-US" dirty="0"/>
          </a:p>
        </p:txBody>
      </p:sp>
    </p:spTree>
    <p:extLst>
      <p:ext uri="{BB962C8B-B14F-4D97-AF65-F5344CB8AC3E}">
        <p14:creationId xmlns:p14="http://schemas.microsoft.com/office/powerpoint/2010/main" val="103749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OTHER</a:t>
            </a:r>
            <a:br>
              <a:rPr lang="en-US" sz="8000" dirty="0">
                <a:solidFill>
                  <a:schemeClr val="bg1">
                    <a:lumMod val="95000"/>
                    <a:lumOff val="5000"/>
                  </a:schemeClr>
                </a:solidFill>
                <a:latin typeface="+mj-lt"/>
                <a:cs typeface="+mj-cs"/>
              </a:rPr>
            </a:br>
            <a:r>
              <a:rPr lang="en-US" sz="8000" dirty="0">
                <a:solidFill>
                  <a:schemeClr val="bg1">
                    <a:lumMod val="95000"/>
                    <a:lumOff val="5000"/>
                  </a:schemeClr>
                </a:solidFill>
                <a:latin typeface="+mj-lt"/>
                <a:cs typeface="+mj-cs"/>
              </a:rPr>
              <a:t>FINDINGS</a:t>
            </a:r>
          </a:p>
        </p:txBody>
      </p:sp>
    </p:spTree>
    <p:extLst>
      <p:ext uri="{BB962C8B-B14F-4D97-AF65-F5344CB8AC3E}">
        <p14:creationId xmlns:p14="http://schemas.microsoft.com/office/powerpoint/2010/main" val="27795823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29D6-7877-F31A-80C8-EBCA23C4ECEF}"/>
              </a:ext>
            </a:extLst>
          </p:cNvPr>
          <p:cNvSpPr>
            <a:spLocks noGrp="1"/>
          </p:cNvSpPr>
          <p:nvPr>
            <p:ph type="title"/>
          </p:nvPr>
        </p:nvSpPr>
        <p:spPr/>
        <p:txBody>
          <a:bodyPr/>
          <a:lstStyle/>
          <a:p>
            <a:r>
              <a:rPr lang="en-US" dirty="0"/>
              <a:t>RAPID-</a:t>
            </a:r>
            <a:r>
              <a:rPr lang="en-US" dirty="0" err="1"/>
              <a:t>fsk</a:t>
            </a:r>
            <a:r>
              <a:rPr lang="en-US" dirty="0"/>
              <a:t>: parent emotional distress symptoms</a:t>
            </a:r>
          </a:p>
        </p:txBody>
      </p:sp>
      <p:pic>
        <p:nvPicPr>
          <p:cNvPr id="4" name="Picture 3">
            <a:extLst>
              <a:ext uri="{FF2B5EF4-FFF2-40B4-BE49-F238E27FC236}">
                <a16:creationId xmlns:a16="http://schemas.microsoft.com/office/drawing/2014/main" id="{CD17C075-C0E8-CE7C-4A19-20B4AA9FCA4D}"/>
              </a:ext>
            </a:extLst>
          </p:cNvPr>
          <p:cNvPicPr>
            <a:picLocks noChangeAspect="1"/>
          </p:cNvPicPr>
          <p:nvPr/>
        </p:nvPicPr>
        <p:blipFill>
          <a:blip r:embed="rId2"/>
          <a:stretch>
            <a:fillRect/>
          </a:stretch>
        </p:blipFill>
        <p:spPr>
          <a:xfrm>
            <a:off x="1573138" y="1798979"/>
            <a:ext cx="13109724" cy="6562041"/>
          </a:xfrm>
          <a:prstGeom prst="rect">
            <a:avLst/>
          </a:prstGeom>
        </p:spPr>
      </p:pic>
      <p:sp>
        <p:nvSpPr>
          <p:cNvPr id="6" name="Flowchart: Connector 5">
            <a:extLst>
              <a:ext uri="{FF2B5EF4-FFF2-40B4-BE49-F238E27FC236}">
                <a16:creationId xmlns:a16="http://schemas.microsoft.com/office/drawing/2014/main" id="{5159CF50-87E9-9322-10F8-EA00D6AE0972}"/>
              </a:ext>
            </a:extLst>
          </p:cNvPr>
          <p:cNvSpPr/>
          <p:nvPr/>
        </p:nvSpPr>
        <p:spPr>
          <a:xfrm>
            <a:off x="13614400" y="3175000"/>
            <a:ext cx="1143000" cy="838200"/>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8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8AF2-7413-D235-9A0C-4CECDFA48BB6}"/>
              </a:ext>
            </a:extLst>
          </p:cNvPr>
          <p:cNvSpPr>
            <a:spLocks noGrp="1"/>
          </p:cNvSpPr>
          <p:nvPr>
            <p:ph type="title"/>
          </p:nvPr>
        </p:nvSpPr>
        <p:spPr/>
        <p:txBody>
          <a:bodyPr/>
          <a:lstStyle/>
          <a:p>
            <a:r>
              <a:rPr lang="en-US" dirty="0"/>
              <a:t>RAPID-</a:t>
            </a:r>
            <a:r>
              <a:rPr lang="en-US" dirty="0" err="1"/>
              <a:t>fsk</a:t>
            </a:r>
            <a:r>
              <a:rPr lang="en-US" dirty="0"/>
              <a:t>: reason of missed child preventive checkups</a:t>
            </a:r>
          </a:p>
        </p:txBody>
      </p:sp>
      <p:pic>
        <p:nvPicPr>
          <p:cNvPr id="4" name="Picture 3">
            <a:extLst>
              <a:ext uri="{FF2B5EF4-FFF2-40B4-BE49-F238E27FC236}">
                <a16:creationId xmlns:a16="http://schemas.microsoft.com/office/drawing/2014/main" id="{D09A36B7-E8C1-4D6E-A677-9F7A8E64B399}"/>
              </a:ext>
            </a:extLst>
          </p:cNvPr>
          <p:cNvPicPr>
            <a:picLocks noChangeAspect="1"/>
          </p:cNvPicPr>
          <p:nvPr/>
        </p:nvPicPr>
        <p:blipFill>
          <a:blip r:embed="rId2"/>
          <a:stretch>
            <a:fillRect/>
          </a:stretch>
        </p:blipFill>
        <p:spPr>
          <a:xfrm>
            <a:off x="1101673" y="1574457"/>
            <a:ext cx="14052653" cy="7011085"/>
          </a:xfrm>
          <a:prstGeom prst="rect">
            <a:avLst/>
          </a:prstGeom>
        </p:spPr>
      </p:pic>
      <p:sp>
        <p:nvSpPr>
          <p:cNvPr id="6" name="Rectangle: Rounded Corners 5">
            <a:extLst>
              <a:ext uri="{FF2B5EF4-FFF2-40B4-BE49-F238E27FC236}">
                <a16:creationId xmlns:a16="http://schemas.microsoft.com/office/drawing/2014/main" id="{3DD79207-7E4B-9CAD-D9EF-F5863B89D6D1}"/>
              </a:ext>
            </a:extLst>
          </p:cNvPr>
          <p:cNvSpPr/>
          <p:nvPr/>
        </p:nvSpPr>
        <p:spPr>
          <a:xfrm>
            <a:off x="10566400" y="1955800"/>
            <a:ext cx="4419600" cy="182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73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E496-ACC4-0ADC-8DCF-2AEF347F7AFB}"/>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child care not available</a:t>
            </a:r>
          </a:p>
        </p:txBody>
      </p:sp>
      <p:pic>
        <p:nvPicPr>
          <p:cNvPr id="4" name="Picture 3">
            <a:extLst>
              <a:ext uri="{FF2B5EF4-FFF2-40B4-BE49-F238E27FC236}">
                <a16:creationId xmlns:a16="http://schemas.microsoft.com/office/drawing/2014/main" id="{7526D75D-2AC9-7785-3260-5B2108DB42EF}"/>
              </a:ext>
            </a:extLst>
          </p:cNvPr>
          <p:cNvPicPr>
            <a:picLocks noChangeAspect="1"/>
          </p:cNvPicPr>
          <p:nvPr/>
        </p:nvPicPr>
        <p:blipFill>
          <a:blip r:embed="rId2"/>
          <a:stretch>
            <a:fillRect/>
          </a:stretch>
        </p:blipFill>
        <p:spPr>
          <a:xfrm>
            <a:off x="1225475" y="1658880"/>
            <a:ext cx="13805050" cy="6842240"/>
          </a:xfrm>
          <a:prstGeom prst="rect">
            <a:avLst/>
          </a:prstGeom>
        </p:spPr>
      </p:pic>
    </p:spTree>
    <p:extLst>
      <p:ext uri="{BB962C8B-B14F-4D97-AF65-F5344CB8AC3E}">
        <p14:creationId xmlns:p14="http://schemas.microsoft.com/office/powerpoint/2010/main" val="358760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0200"/>
            <a:ext cx="16256000" cy="8890000"/>
          </a:xfrm>
          <a:custGeom>
            <a:avLst/>
            <a:gdLst/>
            <a:ahLst/>
            <a:cxnLst/>
            <a:rect l="l" t="t" r="r" b="b"/>
            <a:pathLst>
              <a:path w="16256000" h="8890000">
                <a:moveTo>
                  <a:pt x="16256000" y="0"/>
                </a:moveTo>
                <a:lnTo>
                  <a:pt x="0" y="0"/>
                </a:lnTo>
                <a:lnTo>
                  <a:pt x="0" y="8890000"/>
                </a:lnTo>
                <a:lnTo>
                  <a:pt x="16256000" y="8890000"/>
                </a:lnTo>
                <a:lnTo>
                  <a:pt x="16256000" y="0"/>
                </a:lnTo>
                <a:close/>
              </a:path>
            </a:pathLst>
          </a:custGeom>
          <a:solidFill>
            <a:srgbClr val="FEE11A"/>
          </a:solidFill>
        </p:spPr>
        <p:txBody>
          <a:bodyPr wrap="square" lIns="0" tIns="0" rIns="0" bIns="0" rtlCol="0"/>
          <a:lstStyle/>
          <a:p>
            <a:endParaRPr dirty="0"/>
          </a:p>
        </p:txBody>
      </p:sp>
      <p:sp>
        <p:nvSpPr>
          <p:cNvPr id="6" name="Title 5">
            <a:extLst>
              <a:ext uri="{FF2B5EF4-FFF2-40B4-BE49-F238E27FC236}">
                <a16:creationId xmlns:a16="http://schemas.microsoft.com/office/drawing/2014/main" id="{8189A1E6-4565-E844-A824-F1C2AC621A5C}"/>
              </a:ext>
            </a:extLst>
          </p:cNvPr>
          <p:cNvSpPr>
            <a:spLocks noGrp="1"/>
          </p:cNvSpPr>
          <p:nvPr>
            <p:ph type="title"/>
          </p:nvPr>
        </p:nvSpPr>
        <p:spPr>
          <a:xfrm>
            <a:off x="738632" y="660400"/>
            <a:ext cx="12875768" cy="2431435"/>
          </a:xfrm>
        </p:spPr>
        <p:txBody>
          <a:bodyPr/>
          <a:lstStyle/>
          <a:p>
            <a:r>
              <a:rPr lang="en-US" dirty="0"/>
              <a:t>Thank you</a:t>
            </a:r>
            <a:br>
              <a:rPr lang="en-US" dirty="0"/>
            </a:br>
            <a:r>
              <a:rPr lang="en-US" dirty="0"/>
              <a:t>questions &amp; feedback</a:t>
            </a:r>
          </a:p>
        </p:txBody>
      </p:sp>
      <p:pic>
        <p:nvPicPr>
          <p:cNvPr id="9" name="Picture 8">
            <a:extLst>
              <a:ext uri="{FF2B5EF4-FFF2-40B4-BE49-F238E27FC236}">
                <a16:creationId xmlns:a16="http://schemas.microsoft.com/office/drawing/2014/main" id="{DCC5EF98-2FD8-1141-A364-AAEAA7D137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10" name="Picture 9">
            <a:extLst>
              <a:ext uri="{FF2B5EF4-FFF2-40B4-BE49-F238E27FC236}">
                <a16:creationId xmlns:a16="http://schemas.microsoft.com/office/drawing/2014/main" id="{5A07DD74-0525-A449-9A84-6F125EF6D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3E983EA-D60D-4F83-FFE9-0F653CEF3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RAPID-FSK: current Participant Demographics (n = 1,750) </a:t>
            </a:r>
          </a:p>
        </p:txBody>
      </p:sp>
      <p:sp>
        <p:nvSpPr>
          <p:cNvPr id="3" name="Text Placeholder 8">
            <a:extLst>
              <a:ext uri="{FF2B5EF4-FFF2-40B4-BE49-F238E27FC236}">
                <a16:creationId xmlns:a16="http://schemas.microsoft.com/office/drawing/2014/main" id="{517A136C-B495-3BCC-A53A-A506EE5A0C7B}"/>
              </a:ext>
            </a:extLst>
          </p:cNvPr>
          <p:cNvSpPr txBox="1">
            <a:spLocks/>
          </p:cNvSpPr>
          <p:nvPr/>
        </p:nvSpPr>
        <p:spPr>
          <a:xfrm>
            <a:off x="738632" y="1727200"/>
            <a:ext cx="8269478" cy="36576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p>
          <a:p>
            <a:endParaRPr lang="en-US" sz="2600" b="1" dirty="0">
              <a:cs typeface="Calibri"/>
            </a:endParaRPr>
          </a:p>
        </p:txBody>
      </p:sp>
      <p:sp>
        <p:nvSpPr>
          <p:cNvPr id="5" name="Text Placeholder 8">
            <a:extLst>
              <a:ext uri="{FF2B5EF4-FFF2-40B4-BE49-F238E27FC236}">
                <a16:creationId xmlns:a16="http://schemas.microsoft.com/office/drawing/2014/main" id="{ABC262E5-D59F-EB5C-7A13-F1C2C9644DB4}"/>
              </a:ext>
            </a:extLst>
          </p:cNvPr>
          <p:cNvSpPr txBox="1">
            <a:spLocks/>
          </p:cNvSpPr>
          <p:nvPr/>
        </p:nvSpPr>
        <p:spPr>
          <a:xfrm>
            <a:off x="738632" y="53848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Income Levels</a:t>
            </a:r>
          </a:p>
          <a:p>
            <a:pPr marL="457200" indent="-457200">
              <a:buFont typeface="Arial" panose="020B0604020202020204" pitchFamily="34" charset="0"/>
              <a:buChar char="•"/>
            </a:pPr>
            <a:r>
              <a:rPr lang="en-US" sz="2800" dirty="0"/>
              <a:t>29% below 200% FPL</a:t>
            </a:r>
          </a:p>
          <a:p>
            <a:pPr marL="457200" indent="-457200">
              <a:buFont typeface="Arial" panose="020B0604020202020204" pitchFamily="34" charset="0"/>
              <a:buChar char="•"/>
            </a:pPr>
            <a:r>
              <a:rPr lang="en-US" sz="2800" dirty="0"/>
              <a:t>63% between 200% - 400% FPL</a:t>
            </a:r>
          </a:p>
          <a:p>
            <a:pPr marL="457200" indent="-457200">
              <a:buFont typeface="Arial" panose="020B0604020202020204" pitchFamily="34" charset="0"/>
              <a:buChar char="•"/>
            </a:pPr>
            <a:r>
              <a:rPr lang="en-US" sz="2800" dirty="0"/>
              <a:t>8% above 400% FPL</a:t>
            </a:r>
          </a:p>
          <a:p>
            <a:endParaRPr lang="en-US" sz="2600" b="1" dirty="0">
              <a:cs typeface="Calibri"/>
            </a:endParaRPr>
          </a:p>
        </p:txBody>
      </p:sp>
      <p:sp>
        <p:nvSpPr>
          <p:cNvPr id="6" name="Text Placeholder 8">
            <a:extLst>
              <a:ext uri="{FF2B5EF4-FFF2-40B4-BE49-F238E27FC236}">
                <a16:creationId xmlns:a16="http://schemas.microsoft.com/office/drawing/2014/main" id="{A5272E67-6C08-5C84-CAB5-ADAB0D938089}"/>
              </a:ext>
            </a:extLst>
          </p:cNvPr>
          <p:cNvSpPr txBox="1">
            <a:spLocks/>
          </p:cNvSpPr>
          <p:nvPr/>
        </p:nvSpPr>
        <p:spPr>
          <a:xfrm>
            <a:off x="738632" y="73660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Material Hardship Status</a:t>
            </a:r>
            <a:endParaRPr lang="en-US" sz="2800" dirty="0"/>
          </a:p>
          <a:p>
            <a:pPr marL="457200" indent="-457200">
              <a:buFont typeface="Arial" panose="020B0604020202020204" pitchFamily="34" charset="0"/>
              <a:buChar char="•"/>
            </a:pPr>
            <a:r>
              <a:rPr lang="en-US" sz="2800" dirty="0"/>
              <a:t>72% with hardship</a:t>
            </a:r>
          </a:p>
          <a:p>
            <a:pPr marL="457200" indent="-457200">
              <a:buFont typeface="Arial" panose="020B0604020202020204" pitchFamily="34" charset="0"/>
              <a:buChar char="•"/>
            </a:pPr>
            <a:r>
              <a:rPr lang="en-US" sz="2800" dirty="0"/>
              <a:t>28% no hardship</a:t>
            </a:r>
          </a:p>
          <a:p>
            <a:endParaRPr lang="en-US" sz="2600" b="1" dirty="0">
              <a:cs typeface="Calibri"/>
            </a:endParaRPr>
          </a:p>
        </p:txBody>
      </p:sp>
      <p:sp>
        <p:nvSpPr>
          <p:cNvPr id="7" name="Text Placeholder 8">
            <a:extLst>
              <a:ext uri="{FF2B5EF4-FFF2-40B4-BE49-F238E27FC236}">
                <a16:creationId xmlns:a16="http://schemas.microsoft.com/office/drawing/2014/main" id="{E58FBBC6-DD41-3247-A45F-8CC477CDE172}"/>
              </a:ext>
            </a:extLst>
          </p:cNvPr>
          <p:cNvSpPr txBox="1">
            <a:spLocks/>
          </p:cNvSpPr>
          <p:nvPr/>
        </p:nvSpPr>
        <p:spPr>
          <a:xfrm>
            <a:off x="9008110" y="1727200"/>
            <a:ext cx="7247890"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Household Structure</a:t>
            </a:r>
            <a:endParaRPr lang="en-US" sz="2800" dirty="0"/>
          </a:p>
          <a:p>
            <a:pPr marL="457200" indent="-457200">
              <a:buFont typeface="Arial" panose="020B0604020202020204" pitchFamily="34" charset="0"/>
              <a:buChar char="•"/>
            </a:pPr>
            <a:r>
              <a:rPr lang="en-US" sz="2800" dirty="0"/>
              <a:t>8% single-parent households</a:t>
            </a:r>
          </a:p>
          <a:p>
            <a:pPr marL="457200" indent="-457200">
              <a:buFont typeface="Arial" panose="020B0604020202020204" pitchFamily="34" charset="0"/>
              <a:buChar char="•"/>
            </a:pPr>
            <a:r>
              <a:rPr lang="en-US" sz="2800" dirty="0"/>
              <a:t>8% households of children with disabilities</a:t>
            </a:r>
          </a:p>
          <a:p>
            <a:endParaRPr lang="en-US" sz="2600" b="1" dirty="0">
              <a:cs typeface="Calibri"/>
            </a:endParaRPr>
          </a:p>
        </p:txBody>
      </p:sp>
      <p:sp>
        <p:nvSpPr>
          <p:cNvPr id="8" name="Text Placeholder 8">
            <a:extLst>
              <a:ext uri="{FF2B5EF4-FFF2-40B4-BE49-F238E27FC236}">
                <a16:creationId xmlns:a16="http://schemas.microsoft.com/office/drawing/2014/main" id="{1531A803-D2AC-BE43-CAD5-89172575F9B3}"/>
              </a:ext>
            </a:extLst>
          </p:cNvPr>
          <p:cNvSpPr txBox="1">
            <a:spLocks/>
          </p:cNvSpPr>
          <p:nvPr/>
        </p:nvSpPr>
        <p:spPr>
          <a:xfrm>
            <a:off x="9008110" y="3759200"/>
            <a:ext cx="7247890" cy="3225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Community Types</a:t>
            </a:r>
            <a:endParaRPr lang="en-US" sz="2800" dirty="0"/>
          </a:p>
          <a:p>
            <a:pPr marL="457200" indent="-457200">
              <a:buFont typeface="Arial" panose="020B0604020202020204" pitchFamily="34" charset="0"/>
              <a:buChar char="•"/>
            </a:pPr>
            <a:r>
              <a:rPr lang="en-US" sz="2800" dirty="0"/>
              <a:t>55% Grand Rapids/Wyoming/Kentwood</a:t>
            </a:r>
          </a:p>
          <a:p>
            <a:pPr marL="457200" indent="-457200">
              <a:buFont typeface="Arial" panose="020B0604020202020204" pitchFamily="34" charset="0"/>
              <a:buChar char="•"/>
            </a:pPr>
            <a:r>
              <a:rPr lang="en-US" sz="2800" dirty="0"/>
              <a:t>5% Southeast Kent County Communities</a:t>
            </a:r>
          </a:p>
          <a:p>
            <a:pPr marL="457200" indent="-457200">
              <a:buFont typeface="Arial" panose="020B0604020202020204" pitchFamily="34" charset="0"/>
              <a:buChar char="•"/>
            </a:pPr>
            <a:r>
              <a:rPr lang="en-US" sz="2800" dirty="0"/>
              <a:t>23% Northern Kent County Communities</a:t>
            </a:r>
          </a:p>
          <a:p>
            <a:pPr marL="457200" indent="-457200">
              <a:buFont typeface="Arial" panose="020B0604020202020204" pitchFamily="34" charset="0"/>
              <a:buChar char="•"/>
            </a:pPr>
            <a:r>
              <a:rPr lang="en-US" sz="2800" dirty="0"/>
              <a:t>5% Southwest Kent County Communities</a:t>
            </a:r>
          </a:p>
          <a:p>
            <a:pPr marL="457200" indent="-457200">
              <a:buFont typeface="Arial" panose="020B0604020202020204" pitchFamily="34" charset="0"/>
              <a:buChar char="•"/>
            </a:pPr>
            <a:r>
              <a:rPr lang="en-US" sz="2800" dirty="0"/>
              <a:t>12% Suburb Communities</a:t>
            </a:r>
          </a:p>
          <a:p>
            <a:endParaRPr lang="en-US" sz="2600" b="1" dirty="0">
              <a:cs typeface="Calibri"/>
            </a:endParaRPr>
          </a:p>
        </p:txBody>
      </p:sp>
      <p:sp>
        <p:nvSpPr>
          <p:cNvPr id="4" name="Text Placeholder 8">
            <a:extLst>
              <a:ext uri="{FF2B5EF4-FFF2-40B4-BE49-F238E27FC236}">
                <a16:creationId xmlns:a16="http://schemas.microsoft.com/office/drawing/2014/main" id="{FADE9D16-84C9-8410-E872-A261D0059D23}"/>
              </a:ext>
            </a:extLst>
          </p:cNvPr>
          <p:cNvSpPr txBox="1">
            <a:spLocks/>
          </p:cNvSpPr>
          <p:nvPr/>
        </p:nvSpPr>
        <p:spPr>
          <a:xfrm>
            <a:off x="738632" y="1723189"/>
            <a:ext cx="8269478" cy="3657600"/>
          </a:xfr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Race/Ethnicity</a:t>
            </a:r>
          </a:p>
          <a:p>
            <a:pPr marL="457200" indent="-457200">
              <a:buFont typeface="Arial" panose="020B0604020202020204" pitchFamily="34" charset="0"/>
              <a:buChar char="•"/>
            </a:pPr>
            <a:r>
              <a:rPr lang="en-US" sz="2800" dirty="0"/>
              <a:t>5%   American Indian/Alaska Native </a:t>
            </a:r>
          </a:p>
          <a:p>
            <a:pPr marL="457200" indent="-457200">
              <a:buFont typeface="Arial" panose="020B0604020202020204" pitchFamily="34" charset="0"/>
              <a:buChar char="•"/>
            </a:pPr>
            <a:r>
              <a:rPr lang="en-US" sz="2800" dirty="0"/>
              <a:t>5%   Asian </a:t>
            </a:r>
          </a:p>
          <a:p>
            <a:pPr marL="457200" indent="-457200">
              <a:buFont typeface="Arial" panose="020B0604020202020204" pitchFamily="34" charset="0"/>
              <a:buChar char="•"/>
            </a:pPr>
            <a:r>
              <a:rPr lang="en-US" sz="2800" dirty="0"/>
              <a:t>15% Black </a:t>
            </a:r>
          </a:p>
          <a:p>
            <a:pPr marL="457200" indent="-457200">
              <a:buFont typeface="Arial" panose="020B0604020202020204" pitchFamily="34" charset="0"/>
              <a:buChar char="•"/>
            </a:pPr>
            <a:r>
              <a:rPr lang="en-US" sz="2800" dirty="0"/>
              <a:t>12% Hispanic/Latinx </a:t>
            </a:r>
          </a:p>
          <a:p>
            <a:pPr marL="457200" indent="-457200">
              <a:buFont typeface="Arial" panose="020B0604020202020204" pitchFamily="34" charset="0"/>
              <a:buChar char="•"/>
            </a:pPr>
            <a:r>
              <a:rPr lang="en-US" sz="2800" dirty="0"/>
              <a:t> 5%   Native Hawaiian/Pacific Islander </a:t>
            </a:r>
          </a:p>
          <a:p>
            <a:pPr marL="457200" indent="-457200">
              <a:buFont typeface="Arial" panose="020B0604020202020204" pitchFamily="34" charset="0"/>
              <a:buChar char="•"/>
            </a:pPr>
            <a:r>
              <a:rPr lang="en-US" sz="2800" dirty="0"/>
              <a:t>57% White</a:t>
            </a:r>
          </a:p>
          <a:p>
            <a:pPr marL="457200" indent="-457200">
              <a:buFont typeface="Arial" panose="020B0604020202020204" pitchFamily="34" charset="0"/>
              <a:buChar char="•"/>
            </a:pPr>
            <a:r>
              <a:rPr lang="en-US" sz="2800" dirty="0"/>
              <a:t>&lt;1% Multi-Race </a:t>
            </a:r>
          </a:p>
          <a:p>
            <a:pPr marL="457200" indent="-457200">
              <a:buFont typeface="Arial" panose="020B0604020202020204" pitchFamily="34" charset="0"/>
              <a:buChar char="•"/>
            </a:pPr>
            <a:r>
              <a:rPr lang="en-US" sz="2800" dirty="0"/>
              <a:t>&lt;1% Other Races </a:t>
            </a:r>
          </a:p>
          <a:p>
            <a:pPr marL="457200" indent="-457200">
              <a:buFont typeface="Arial" panose="020B0604020202020204" pitchFamily="34" charset="0"/>
              <a:buChar char="•"/>
            </a:pPr>
            <a:endParaRPr lang="en-US" sz="2800" dirty="0"/>
          </a:p>
          <a:p>
            <a:endParaRPr lang="en-US" sz="2600" b="1" dirty="0">
              <a:cs typeface="Calibri"/>
            </a:endParaRPr>
          </a:p>
        </p:txBody>
      </p:sp>
    </p:spTree>
    <p:extLst>
      <p:ext uri="{BB962C8B-B14F-4D97-AF65-F5344CB8AC3E}">
        <p14:creationId xmlns:p14="http://schemas.microsoft.com/office/powerpoint/2010/main" val="159799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699C-F350-0EE6-87F4-489E10C87028}"/>
              </a:ext>
            </a:extLst>
          </p:cNvPr>
          <p:cNvSpPr>
            <a:spLocks noGrp="1"/>
          </p:cNvSpPr>
          <p:nvPr>
            <p:ph type="title"/>
          </p:nvPr>
        </p:nvSpPr>
        <p:spPr/>
        <p:txBody>
          <a:bodyPr/>
          <a:lstStyle/>
          <a:p>
            <a:r>
              <a:rPr lang="en-US" dirty="0"/>
              <a:t>overview</a:t>
            </a:r>
          </a:p>
        </p:txBody>
      </p:sp>
      <p:sp>
        <p:nvSpPr>
          <p:cNvPr id="4" name="Text Placeholder 3">
            <a:extLst>
              <a:ext uri="{FF2B5EF4-FFF2-40B4-BE49-F238E27FC236}">
                <a16:creationId xmlns:a16="http://schemas.microsoft.com/office/drawing/2014/main" id="{8477268D-4D0C-58D9-C314-48B3515FF1DC}"/>
              </a:ext>
            </a:extLst>
          </p:cNvPr>
          <p:cNvSpPr>
            <a:spLocks noGrp="1"/>
          </p:cNvSpPr>
          <p:nvPr>
            <p:ph type="body" sz="quarter" idx="12"/>
          </p:nvPr>
        </p:nvSpPr>
        <p:spPr/>
        <p:txBody>
          <a:bodyPr>
            <a:normAutofit/>
          </a:bodyPr>
          <a:lstStyle/>
          <a:p>
            <a:pPr marL="457200" indent="-457200">
              <a:buFont typeface="Arial" panose="020B0604020202020204" pitchFamily="34" charset="0"/>
              <a:buChar char="•"/>
            </a:pPr>
            <a:r>
              <a:rPr lang="en-US" dirty="0"/>
              <a:t>Improvements</a:t>
            </a:r>
          </a:p>
          <a:p>
            <a:pPr marL="1143000" lvl="1" indent="-457200"/>
            <a:r>
              <a:rPr lang="en-US" dirty="0"/>
              <a:t>Increased Employment Rate</a:t>
            </a:r>
          </a:p>
          <a:p>
            <a:pPr marL="1143000" lvl="1" indent="-457200"/>
            <a:r>
              <a:rPr lang="en-US" dirty="0"/>
              <a:t>Increased Awareness Gained through RAPID-FSK Surveys</a:t>
            </a:r>
          </a:p>
          <a:p>
            <a:pPr marL="1143000" lvl="1" indent="-457200"/>
            <a:r>
              <a:rPr lang="en-US" dirty="0"/>
              <a:t>Parent Quotes</a:t>
            </a:r>
          </a:p>
          <a:p>
            <a:pPr marL="457200" indent="-457200">
              <a:buFont typeface="Arial" panose="020B0604020202020204" pitchFamily="34" charset="0"/>
              <a:buChar char="•"/>
            </a:pPr>
            <a:r>
              <a:rPr lang="en-US" dirty="0"/>
              <a:t>Challenges</a:t>
            </a:r>
          </a:p>
          <a:p>
            <a:pPr marL="1143000" lvl="1" indent="-457200"/>
            <a:r>
              <a:rPr lang="en-US" dirty="0"/>
              <a:t>Increased Concerns about Children’s Emotional Distress, Development, and Behavior</a:t>
            </a:r>
          </a:p>
          <a:p>
            <a:pPr marL="1143000" lvl="1" indent="-457200"/>
            <a:r>
              <a:rPr lang="en-US" dirty="0"/>
              <a:t>Persistent High Level of Material Hardship</a:t>
            </a:r>
          </a:p>
          <a:p>
            <a:pPr marL="1143000" lvl="1" indent="-457200"/>
            <a:r>
              <a:rPr lang="en-US" dirty="0"/>
              <a:t>Parent Quotes</a:t>
            </a:r>
          </a:p>
          <a:p>
            <a:pPr marL="457200" indent="-457200">
              <a:buFont typeface="Arial" panose="020B0604020202020204" pitchFamily="34" charset="0"/>
              <a:buChar char="•"/>
            </a:pPr>
            <a:r>
              <a:rPr lang="en-US" dirty="0"/>
              <a:t>Other Findings</a:t>
            </a:r>
          </a:p>
        </p:txBody>
      </p:sp>
    </p:spTree>
    <p:extLst>
      <p:ext uri="{BB962C8B-B14F-4D97-AF65-F5344CB8AC3E}">
        <p14:creationId xmlns:p14="http://schemas.microsoft.com/office/powerpoint/2010/main" val="406008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Improvements</a:t>
            </a:r>
          </a:p>
        </p:txBody>
      </p:sp>
    </p:spTree>
    <p:extLst>
      <p:ext uri="{BB962C8B-B14F-4D97-AF65-F5344CB8AC3E}">
        <p14:creationId xmlns:p14="http://schemas.microsoft.com/office/powerpoint/2010/main" val="86705902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cap="none" dirty="0">
                <a:solidFill>
                  <a:schemeClr val="tx1"/>
                </a:solidFill>
                <a:latin typeface="+mj-lt"/>
                <a:cs typeface="+mj-cs"/>
              </a:rPr>
              <a:t>1</a:t>
            </a:r>
            <a:r>
              <a:rPr lang="en-US" sz="7200" kern="1200" cap="none" dirty="0">
                <a:solidFill>
                  <a:schemeClr val="tx1"/>
                </a:solidFill>
                <a:latin typeface="+mj-lt"/>
                <a:ea typeface="+mj-ea"/>
                <a:cs typeface="+mj-cs"/>
              </a:rPr>
              <a:t>.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Employment Rate</a:t>
            </a:r>
          </a:p>
        </p:txBody>
      </p:sp>
    </p:spTree>
    <p:extLst>
      <p:ext uri="{BB962C8B-B14F-4D97-AF65-F5344CB8AC3E}">
        <p14:creationId xmlns:p14="http://schemas.microsoft.com/office/powerpoint/2010/main" val="281038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4BDA-AEA9-8DB0-D22A-704500040FD1}"/>
              </a:ext>
            </a:extLst>
          </p:cNvPr>
          <p:cNvSpPr>
            <a:spLocks noGrp="1"/>
          </p:cNvSpPr>
          <p:nvPr>
            <p:ph type="title"/>
          </p:nvPr>
        </p:nvSpPr>
        <p:spPr/>
        <p:txBody>
          <a:bodyPr/>
          <a:lstStyle/>
          <a:p>
            <a:r>
              <a:rPr lang="en-US" dirty="0"/>
              <a:t>RAPID-FSK: employment status</a:t>
            </a:r>
          </a:p>
        </p:txBody>
      </p:sp>
      <p:pic>
        <p:nvPicPr>
          <p:cNvPr id="4" name="Picture 3">
            <a:extLst>
              <a:ext uri="{FF2B5EF4-FFF2-40B4-BE49-F238E27FC236}">
                <a16:creationId xmlns:a16="http://schemas.microsoft.com/office/drawing/2014/main" id="{2CB78830-B047-CD34-B73C-5947C3AE435A}"/>
              </a:ext>
            </a:extLst>
          </p:cNvPr>
          <p:cNvPicPr>
            <a:picLocks noChangeAspect="1"/>
          </p:cNvPicPr>
          <p:nvPr/>
        </p:nvPicPr>
        <p:blipFill>
          <a:blip r:embed="rId2"/>
          <a:stretch>
            <a:fillRect/>
          </a:stretch>
        </p:blipFill>
        <p:spPr>
          <a:xfrm>
            <a:off x="1242401" y="1603337"/>
            <a:ext cx="13771197" cy="6953326"/>
          </a:xfrm>
          <a:prstGeom prst="rect">
            <a:avLst/>
          </a:prstGeom>
        </p:spPr>
      </p:pic>
    </p:spTree>
    <p:extLst>
      <p:ext uri="{BB962C8B-B14F-4D97-AF65-F5344CB8AC3E}">
        <p14:creationId xmlns:p14="http://schemas.microsoft.com/office/powerpoint/2010/main" val="148012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ED093-317D-E6AB-82A9-B7254697239B}"/>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cap="none" dirty="0">
                <a:solidFill>
                  <a:schemeClr val="tx1"/>
                </a:solidFill>
                <a:latin typeface="+mj-lt"/>
                <a:cs typeface="+mj-cs"/>
              </a:rPr>
              <a:t>2</a:t>
            </a:r>
            <a:r>
              <a:rPr lang="en-US" sz="7200" kern="1200" cap="none" dirty="0">
                <a:solidFill>
                  <a:schemeClr val="tx1"/>
                </a:solidFill>
                <a:latin typeface="+mj-lt"/>
                <a:ea typeface="+mj-ea"/>
                <a:cs typeface="+mj-cs"/>
              </a:rPr>
              <a:t>.</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Awareness of Child Care and </a:t>
            </a:r>
            <a:r>
              <a:rPr lang="en-US" sz="7200" cap="none" dirty="0">
                <a:solidFill>
                  <a:schemeClr val="tx1"/>
                </a:solidFill>
                <a:latin typeface="+mj-lt"/>
                <a:cs typeface="+mj-cs"/>
              </a:rPr>
              <a:t>Services </a:t>
            </a:r>
            <a:r>
              <a:rPr lang="en-US" sz="7200" kern="1200" cap="none" dirty="0">
                <a:solidFill>
                  <a:schemeClr val="tx1"/>
                </a:solidFill>
                <a:latin typeface="+mj-lt"/>
                <a:ea typeface="+mj-ea"/>
                <a:cs typeface="+mj-cs"/>
              </a:rPr>
              <a:t>Increased from Responding</a:t>
            </a:r>
          </a:p>
        </p:txBody>
      </p:sp>
      <p:sp>
        <p:nvSpPr>
          <p:cNvPr id="14"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2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37F7-4F61-1876-AA58-AAF8B2877272}"/>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understanding or decision-making increased, by material hardship status</a:t>
            </a:r>
          </a:p>
        </p:txBody>
      </p:sp>
      <p:pic>
        <p:nvPicPr>
          <p:cNvPr id="4" name="Picture 3">
            <a:extLst>
              <a:ext uri="{FF2B5EF4-FFF2-40B4-BE49-F238E27FC236}">
                <a16:creationId xmlns:a16="http://schemas.microsoft.com/office/drawing/2014/main" id="{14699CB0-640C-BE38-ABA0-1B5CC2C19A07}"/>
              </a:ext>
            </a:extLst>
          </p:cNvPr>
          <p:cNvPicPr>
            <a:picLocks noChangeAspect="1"/>
          </p:cNvPicPr>
          <p:nvPr/>
        </p:nvPicPr>
        <p:blipFill>
          <a:blip r:embed="rId3"/>
          <a:stretch>
            <a:fillRect/>
          </a:stretch>
        </p:blipFill>
        <p:spPr>
          <a:xfrm>
            <a:off x="1806500" y="2413000"/>
            <a:ext cx="12642999" cy="6307606"/>
          </a:xfrm>
          <a:prstGeom prst="rect">
            <a:avLst/>
          </a:prstGeom>
        </p:spPr>
      </p:pic>
    </p:spTree>
    <p:extLst>
      <p:ext uri="{BB962C8B-B14F-4D97-AF65-F5344CB8AC3E}">
        <p14:creationId xmlns:p14="http://schemas.microsoft.com/office/powerpoint/2010/main" val="2026312847"/>
      </p:ext>
    </p:extLst>
  </p:cSld>
  <p:clrMapOvr>
    <a:masterClrMapping/>
  </p:clrMapOvr>
</p:sld>
</file>

<file path=ppt/theme/theme1.xml><?xml version="1.0" encoding="utf-8"?>
<a:theme xmlns:a="http://schemas.openxmlformats.org/drawingml/2006/main" name="Custom Design">
  <a:themeElements>
    <a:clrScheme name="RAPID-EC">
      <a:dk1>
        <a:srgbClr val="454645"/>
      </a:dk1>
      <a:lt1>
        <a:srgbClr val="FFFFFF"/>
      </a:lt1>
      <a:dk2>
        <a:srgbClr val="F5DE34"/>
      </a:dk2>
      <a:lt2>
        <a:srgbClr val="F1EFEF"/>
      </a:lt2>
      <a:accent1>
        <a:srgbClr val="F5DE34"/>
      </a:accent1>
      <a:accent2>
        <a:srgbClr val="D7D9DA"/>
      </a:accent2>
      <a:accent3>
        <a:srgbClr val="7BBC1C"/>
      </a:accent3>
      <a:accent4>
        <a:srgbClr val="104734"/>
      </a:accent4>
      <a:accent5>
        <a:srgbClr val="489D46"/>
      </a:accent5>
      <a:accent6>
        <a:srgbClr val="E2E11B"/>
      </a:accent6>
      <a:hlink>
        <a:srgbClr val="454632"/>
      </a:hlink>
      <a:folHlink>
        <a:srgbClr val="454645"/>
      </a:folHlink>
    </a:clrScheme>
    <a:fontScheme name="UOO">
      <a:majorFont>
        <a:latin typeface="United Sans SmCd Hv"/>
        <a:ea typeface=""/>
        <a:cs typeface=""/>
      </a:majorFont>
      <a:minorFont>
        <a:latin typeface="United Sans SmC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3941</TotalTime>
  <Words>821</Words>
  <Application>Microsoft Office PowerPoint</Application>
  <PresentationFormat>Custom</PresentationFormat>
  <Paragraphs>143</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Google Sans</vt:lpstr>
      <vt:lpstr>Helvetica Neue</vt:lpstr>
      <vt:lpstr>United Sans SmCd Md</vt:lpstr>
      <vt:lpstr>UnitedSansSemiCond-Heavy</vt:lpstr>
      <vt:lpstr>UnitedSansSemiCond-Medium</vt:lpstr>
      <vt:lpstr>Custom Design</vt:lpstr>
      <vt:lpstr>RAPID-First Steps Kent </vt:lpstr>
      <vt:lpstr>RAPID-FSK: number of Survey Responses</vt:lpstr>
      <vt:lpstr>RAPID-FSK: current Participant Demographics (n = 1,750) </vt:lpstr>
      <vt:lpstr>overview</vt:lpstr>
      <vt:lpstr>Improvements</vt:lpstr>
      <vt:lpstr>1.  Increased Employment Rate</vt:lpstr>
      <vt:lpstr>RAPID-FSK: employment status</vt:lpstr>
      <vt:lpstr>2. Awareness of Child Care and Services Increased from Responding</vt:lpstr>
      <vt:lpstr>Rapid-fsk: understanding or decision-making increased, by material hardship status</vt:lpstr>
      <vt:lpstr>Rapid-fsk: awareness of local services increased, by material hardship status</vt:lpstr>
      <vt:lpstr>RAPID-FSK: what has helped families </vt:lpstr>
      <vt:lpstr>Challenges</vt:lpstr>
      <vt:lpstr>1.  Increased Concerns about Children Emotional Distress, Development &amp; Behavior</vt:lpstr>
      <vt:lpstr>RAPID-fsk Survey: child emotional distress</vt:lpstr>
      <vt:lpstr>Rapid-fsk: concerns about child development &amp; behavior</vt:lpstr>
      <vt:lpstr>Rapid-fsk: concerns about child development &amp; behavior by material hardship status</vt:lpstr>
      <vt:lpstr>2.  Persistent High Level of Material Hardship</vt:lpstr>
      <vt:lpstr>RAPID-FSk Survey: Material Hardship rate</vt:lpstr>
      <vt:lpstr>RAPID-Fsk Survey: Material Hardship types</vt:lpstr>
      <vt:lpstr>RAPID-FSK: challenges and messages to policy-makers</vt:lpstr>
      <vt:lpstr>OTHER FINDINGS</vt:lpstr>
      <vt:lpstr>RAPID-fsk: parent emotional distress symptoms</vt:lpstr>
      <vt:lpstr>RAPID-fsk: reason of missed child preventive checkups</vt:lpstr>
      <vt:lpstr>RAPID-fsk: child care not available</vt:lpstr>
      <vt:lpstr>Thank you 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shouldn’t have to decide  between their kids safety and having enough money to put  food on the table. If we knew  we were supported financially  people would be making less</dc:title>
  <dc:creator>Fengrong Yang</dc:creator>
  <cp:lastModifiedBy>Irma Ramirez</cp:lastModifiedBy>
  <cp:revision>87</cp:revision>
  <dcterms:created xsi:type="dcterms:W3CDTF">2021-03-23T12:12:07Z</dcterms:created>
  <dcterms:modified xsi:type="dcterms:W3CDTF">2024-03-13T15:20:56Z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Adobe InDesign 16.0 (Macintosh)</vt:lpwstr>
  </property>
  <property fmtid="{D5CDD505-2E9C-101B-9397-08002B2CF9AE}" pid="4" name="LastSaved">
    <vt:filetime>2021-03-23T00:00:00Z</vt:filetime>
  </property>
</Properties>
</file>