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99" r:id="rId4"/>
    <p:sldMasterId id="2147483718" r:id="rId5"/>
  </p:sldMasterIdLst>
  <p:notesMasterIdLst>
    <p:notesMasterId r:id="rId11"/>
  </p:notesMasterIdLst>
  <p:handoutMasterIdLst>
    <p:handoutMasterId r:id="rId12"/>
  </p:handoutMasterIdLst>
  <p:sldIdLst>
    <p:sldId id="1676" r:id="rId6"/>
    <p:sldId id="267" r:id="rId7"/>
    <p:sldId id="1678" r:id="rId8"/>
    <p:sldId id="1679" r:id="rId9"/>
    <p:sldId id="1680" r:id="rId10"/>
  </p:sldIdLst>
  <p:sldSz cx="9144000" cy="6858000" type="screen4x3"/>
  <p:notesSz cx="6950075" cy="9236075"/>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F9354E0-1565-48EA-81F2-C1E0EA7CAEEA}">
          <p14:sldIdLst>
            <p14:sldId id="1676"/>
            <p14:sldId id="267"/>
            <p14:sldId id="1678"/>
            <p14:sldId id="1679"/>
            <p14:sldId id="1680"/>
          </p14:sldIdLst>
        </p14:section>
      </p14:sectionLst>
    </p:ext>
    <p:ext uri="{EFAFB233-063F-42B5-8137-9DF3F51BA10A}">
      <p15:sldGuideLst xmlns:p15="http://schemas.microsoft.com/office/powerpoint/2012/main">
        <p15:guide id="1" orient="horz" pos="842">
          <p15:clr>
            <a:srgbClr val="A4A3A4"/>
          </p15:clr>
        </p15:guide>
        <p15:guide id="2" orient="horz" pos="3864">
          <p15:clr>
            <a:srgbClr val="A4A3A4"/>
          </p15:clr>
        </p15:guide>
        <p15:guide id="3" orient="horz" pos="277">
          <p15:clr>
            <a:srgbClr val="A4A3A4"/>
          </p15:clr>
        </p15:guide>
        <p15:guide id="4" orient="horz" pos="4210">
          <p15:clr>
            <a:srgbClr val="A4A3A4"/>
          </p15:clr>
        </p15:guide>
        <p15:guide id="5" orient="horz" pos="431">
          <p15:clr>
            <a:srgbClr val="A4A3A4"/>
          </p15:clr>
        </p15:guide>
        <p15:guide id="6" pos="611">
          <p15:clr>
            <a:srgbClr val="A4A3A4"/>
          </p15:clr>
        </p15:guide>
        <p15:guide id="7" pos="5502">
          <p15:clr>
            <a:srgbClr val="A4A3A4"/>
          </p15:clr>
        </p15:guide>
        <p15:guide id="8" pos="2960">
          <p15:clr>
            <a:srgbClr val="A4A3A4"/>
          </p15:clr>
        </p15:guide>
        <p15:guide id="9" pos="3166">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F5CB"/>
    <a:srgbClr val="008000"/>
    <a:srgbClr val="C3BCB9"/>
    <a:srgbClr val="D7D2D1"/>
    <a:srgbClr val="D9D9D9"/>
    <a:srgbClr val="000000"/>
    <a:srgbClr val="FCE5D0"/>
    <a:srgbClr val="E8CAE5"/>
    <a:srgbClr val="B7FFB7"/>
    <a:srgbClr val="F4E4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3D3B36-2417-4E0E-87CA-4E481FAA8087}" v="76" dt="2020-05-18T20:01:38.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78728" autoAdjust="0"/>
  </p:normalViewPr>
  <p:slideViewPr>
    <p:cSldViewPr snapToGrid="0" snapToObjects="1" showGuides="1">
      <p:cViewPr varScale="1">
        <p:scale>
          <a:sx n="67" d="100"/>
          <a:sy n="67" d="100"/>
        </p:scale>
        <p:origin x="1843" y="67"/>
      </p:cViewPr>
      <p:guideLst>
        <p:guide orient="horz" pos="842"/>
        <p:guide orient="horz" pos="3864"/>
        <p:guide orient="horz" pos="277"/>
        <p:guide orient="horz" pos="4210"/>
        <p:guide orient="horz" pos="431"/>
        <p:guide pos="611"/>
        <p:guide pos="5502"/>
        <p:guide pos="2960"/>
        <p:guide pos="3166"/>
      </p:guideLst>
    </p:cSldViewPr>
  </p:slideViewPr>
  <p:outlineViewPr>
    <p:cViewPr>
      <p:scale>
        <a:sx n="33" d="100"/>
        <a:sy n="33" d="100"/>
      </p:scale>
      <p:origin x="0" y="3528"/>
    </p:cViewPr>
  </p:outlineViewPr>
  <p:notesTextViewPr>
    <p:cViewPr>
      <p:scale>
        <a:sx n="100" d="100"/>
        <a:sy n="100" d="100"/>
      </p:scale>
      <p:origin x="0" y="0"/>
    </p:cViewPr>
  </p:notesTextViewPr>
  <p:sorterViewPr>
    <p:cViewPr>
      <p:scale>
        <a:sx n="70" d="100"/>
        <a:sy n="70" d="100"/>
      </p:scale>
      <p:origin x="0" y="-2250"/>
    </p:cViewPr>
  </p:sorterViewPr>
  <p:notesViewPr>
    <p:cSldViewPr snapToGrid="0" snapToObjects="1" showGuides="1">
      <p:cViewPr>
        <p:scale>
          <a:sx n="66" d="100"/>
          <a:sy n="66" d="100"/>
        </p:scale>
        <p:origin x="-2418" y="-552"/>
      </p:cViewPr>
      <p:guideLst>
        <p:guide orient="horz" pos="2909"/>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185" cy="461730"/>
          </a:xfrm>
          <a:prstGeom prst="rect">
            <a:avLst/>
          </a:prstGeom>
        </p:spPr>
        <p:txBody>
          <a:bodyPr vert="horz" lIns="90763" tIns="45382" rIns="90763" bIns="45382" rtlCol="0"/>
          <a:lstStyle>
            <a:lvl1pPr algn="l">
              <a:defRPr sz="1200"/>
            </a:lvl1pPr>
          </a:lstStyle>
          <a:p>
            <a:endParaRPr lang="en-US" dirty="0">
              <a:latin typeface="+mj-lt"/>
            </a:endParaRPr>
          </a:p>
        </p:txBody>
      </p:sp>
      <p:sp>
        <p:nvSpPr>
          <p:cNvPr id="3" name="Date Placeholder 2"/>
          <p:cNvSpPr>
            <a:spLocks noGrp="1"/>
          </p:cNvSpPr>
          <p:nvPr>
            <p:ph type="dt" sz="quarter" idx="1"/>
          </p:nvPr>
        </p:nvSpPr>
        <p:spPr>
          <a:xfrm>
            <a:off x="3936269" y="0"/>
            <a:ext cx="3012185" cy="461730"/>
          </a:xfrm>
          <a:prstGeom prst="rect">
            <a:avLst/>
          </a:prstGeom>
        </p:spPr>
        <p:txBody>
          <a:bodyPr vert="horz" lIns="90763" tIns="45382" rIns="90763" bIns="45382" rtlCol="0"/>
          <a:lstStyle>
            <a:lvl1pPr algn="r">
              <a:defRPr sz="1200"/>
            </a:lvl1pPr>
          </a:lstStyle>
          <a:p>
            <a:fld id="{94678022-6120-49AC-895F-C1C58785FC84}" type="datetimeFigureOut">
              <a:rPr lang="en-US" smtClean="0">
                <a:latin typeface="+mj-lt"/>
              </a:rPr>
              <a:pPr/>
              <a:t>5/20/2020</a:t>
            </a:fld>
            <a:endParaRPr lang="en-US" dirty="0">
              <a:latin typeface="+mj-lt"/>
            </a:endParaRPr>
          </a:p>
        </p:txBody>
      </p:sp>
      <p:sp>
        <p:nvSpPr>
          <p:cNvPr id="4" name="Footer Placeholder 3"/>
          <p:cNvSpPr>
            <a:spLocks noGrp="1"/>
          </p:cNvSpPr>
          <p:nvPr>
            <p:ph type="ftr" sz="quarter" idx="2"/>
          </p:nvPr>
        </p:nvSpPr>
        <p:spPr>
          <a:xfrm>
            <a:off x="1" y="8772873"/>
            <a:ext cx="3012185" cy="461729"/>
          </a:xfrm>
          <a:prstGeom prst="rect">
            <a:avLst/>
          </a:prstGeom>
        </p:spPr>
        <p:txBody>
          <a:bodyPr vert="horz" lIns="90763" tIns="45382" rIns="90763" bIns="45382" rtlCol="0" anchor="b"/>
          <a:lstStyle>
            <a:lvl1pPr algn="l">
              <a:defRPr sz="1200"/>
            </a:lvl1pPr>
          </a:lstStyle>
          <a:p>
            <a:endParaRPr lang="en-US" dirty="0">
              <a:latin typeface="+mj-lt"/>
            </a:endParaRPr>
          </a:p>
        </p:txBody>
      </p:sp>
      <p:sp>
        <p:nvSpPr>
          <p:cNvPr id="5" name="Slide Number Placeholder 4"/>
          <p:cNvSpPr>
            <a:spLocks noGrp="1"/>
          </p:cNvSpPr>
          <p:nvPr>
            <p:ph type="sldNum" sz="quarter" idx="3"/>
          </p:nvPr>
        </p:nvSpPr>
        <p:spPr>
          <a:xfrm>
            <a:off x="3936269" y="8772873"/>
            <a:ext cx="3012185" cy="461729"/>
          </a:xfrm>
          <a:prstGeom prst="rect">
            <a:avLst/>
          </a:prstGeom>
        </p:spPr>
        <p:txBody>
          <a:bodyPr vert="horz" lIns="90763" tIns="45382" rIns="90763" bIns="45382" rtlCol="0" anchor="b"/>
          <a:lstStyle>
            <a:lvl1pPr algn="r">
              <a:defRPr sz="1200"/>
            </a:lvl1pPr>
          </a:lstStyle>
          <a:p>
            <a:fld id="{81B3F163-9F15-4AE6-B1B5-E38C9D20371F}" type="slidenum">
              <a:rPr lang="en-US" smtClean="0">
                <a:latin typeface="+mj-lt"/>
              </a:rPr>
              <a:pPr/>
              <a:t>‹#›</a:t>
            </a:fld>
            <a:endParaRPr lang="en-US" dirty="0">
              <a:latin typeface="+mj-lt"/>
            </a:endParaRPr>
          </a:p>
        </p:txBody>
      </p:sp>
    </p:spTree>
    <p:extLst>
      <p:ext uri="{BB962C8B-B14F-4D97-AF65-F5344CB8AC3E}">
        <p14:creationId xmlns:p14="http://schemas.microsoft.com/office/powerpoint/2010/main" val="639644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11699" cy="461804"/>
          </a:xfrm>
          <a:prstGeom prst="rect">
            <a:avLst/>
          </a:prstGeom>
        </p:spPr>
        <p:txBody>
          <a:bodyPr vert="horz" lIns="94963" tIns="47481" rIns="94963" bIns="47481" rtlCol="0"/>
          <a:lstStyle>
            <a:lvl1pPr algn="l">
              <a:defRPr sz="1300">
                <a:latin typeface="+mj-lt"/>
              </a:defRPr>
            </a:lvl1pPr>
          </a:lstStyle>
          <a:p>
            <a:endParaRPr lang="en-US" dirty="0"/>
          </a:p>
        </p:txBody>
      </p:sp>
      <p:sp>
        <p:nvSpPr>
          <p:cNvPr id="3" name="Date Placeholder 2"/>
          <p:cNvSpPr>
            <a:spLocks noGrp="1"/>
          </p:cNvSpPr>
          <p:nvPr>
            <p:ph type="dt" idx="1"/>
          </p:nvPr>
        </p:nvSpPr>
        <p:spPr>
          <a:xfrm>
            <a:off x="3936771" y="2"/>
            <a:ext cx="3011699" cy="461804"/>
          </a:xfrm>
          <a:prstGeom prst="rect">
            <a:avLst/>
          </a:prstGeom>
        </p:spPr>
        <p:txBody>
          <a:bodyPr vert="horz" lIns="94963" tIns="47481" rIns="94963" bIns="47481" rtlCol="0"/>
          <a:lstStyle>
            <a:lvl1pPr algn="r">
              <a:defRPr sz="1300">
                <a:latin typeface="+mj-lt"/>
              </a:defRPr>
            </a:lvl1pPr>
          </a:lstStyle>
          <a:p>
            <a:fld id="{0AFE23EF-C815-4CE4-8AAD-B2665DBAA446}" type="datetimeFigureOut">
              <a:rPr lang="en-US" smtClean="0"/>
              <a:pPr/>
              <a:t>5/20/2020</a:t>
            </a:fld>
            <a:endParaRPr lang="en-US" dirty="0"/>
          </a:p>
        </p:txBody>
      </p:sp>
      <p:sp>
        <p:nvSpPr>
          <p:cNvPr id="4" name="Slide Image Placeholder 3"/>
          <p:cNvSpPr>
            <a:spLocks noGrp="1" noRot="1" noChangeAspect="1"/>
          </p:cNvSpPr>
          <p:nvPr>
            <p:ph type="sldImg" idx="2"/>
          </p:nvPr>
        </p:nvSpPr>
        <p:spPr>
          <a:xfrm>
            <a:off x="946150" y="527050"/>
            <a:ext cx="5057775" cy="3794125"/>
          </a:xfrm>
          <a:prstGeom prst="rect">
            <a:avLst/>
          </a:prstGeom>
          <a:noFill/>
          <a:ln w="12700">
            <a:solidFill>
              <a:prstClr val="black"/>
            </a:solidFill>
          </a:ln>
        </p:spPr>
        <p:txBody>
          <a:bodyPr vert="horz" lIns="94963" tIns="47481" rIns="94963" bIns="47481"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3" y="8772671"/>
            <a:ext cx="3011699" cy="461804"/>
          </a:xfrm>
          <a:prstGeom prst="rect">
            <a:avLst/>
          </a:prstGeom>
        </p:spPr>
        <p:txBody>
          <a:bodyPr vert="horz" lIns="94963" tIns="47481" rIns="94963" bIns="47481" rtlCol="0" anchor="b"/>
          <a:lstStyle>
            <a:lvl1pPr algn="l">
              <a:defRPr sz="1300">
                <a:latin typeface="+mj-lt"/>
              </a:defRPr>
            </a:lvl1pPr>
          </a:lstStyle>
          <a:p>
            <a:endParaRPr lang="en-US" dirty="0"/>
          </a:p>
        </p:txBody>
      </p:sp>
      <p:sp>
        <p:nvSpPr>
          <p:cNvPr id="7" name="Slide Number Placeholder 6"/>
          <p:cNvSpPr>
            <a:spLocks noGrp="1"/>
          </p:cNvSpPr>
          <p:nvPr>
            <p:ph type="sldNum" sz="quarter" idx="5"/>
          </p:nvPr>
        </p:nvSpPr>
        <p:spPr>
          <a:xfrm>
            <a:off x="3936771" y="8772671"/>
            <a:ext cx="3011699" cy="461804"/>
          </a:xfrm>
          <a:prstGeom prst="rect">
            <a:avLst/>
          </a:prstGeom>
        </p:spPr>
        <p:txBody>
          <a:bodyPr vert="horz" lIns="94963" tIns="47481" rIns="94963" bIns="47481" rtlCol="0" anchor="b"/>
          <a:lstStyle>
            <a:lvl1pPr algn="r">
              <a:defRPr sz="1300">
                <a:latin typeface="+mj-lt"/>
              </a:defRPr>
            </a:lvl1pPr>
          </a:lstStyle>
          <a:p>
            <a:fld id="{9991867B-3C9E-4565-928F-DF4D26F57B73}" type="slidenum">
              <a:rPr lang="en-US" smtClean="0"/>
              <a:pPr/>
              <a:t>‹#›</a:t>
            </a:fld>
            <a:endParaRPr lang="en-US" dirty="0"/>
          </a:p>
        </p:txBody>
      </p:sp>
    </p:spTree>
    <p:extLst>
      <p:ext uri="{BB962C8B-B14F-4D97-AF65-F5344CB8AC3E}">
        <p14:creationId xmlns:p14="http://schemas.microsoft.com/office/powerpoint/2010/main" val="138516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30188" indent="0" algn="l" defTabSz="914400" rtl="0" eaLnBrk="1" latinLnBrk="0" hangingPunct="1">
      <a:defRPr sz="1200" kern="1200">
        <a:solidFill>
          <a:schemeClr val="tx1"/>
        </a:solidFill>
        <a:latin typeface="+mn-lt"/>
        <a:ea typeface="+mn-ea"/>
        <a:cs typeface="+mn-cs"/>
      </a:defRPr>
    </a:lvl2pPr>
    <a:lvl3pPr marL="463550" indent="0" algn="l" defTabSz="914400" rtl="0" eaLnBrk="1" latinLnBrk="0" hangingPunct="1">
      <a:defRPr sz="1200" kern="1200">
        <a:solidFill>
          <a:schemeClr val="tx1"/>
        </a:solidFill>
        <a:latin typeface="+mn-lt"/>
        <a:ea typeface="+mn-ea"/>
        <a:cs typeface="+mn-cs"/>
      </a:defRPr>
    </a:lvl3pPr>
    <a:lvl4pPr marL="685800" indent="0" algn="l" defTabSz="914400" rtl="0" eaLnBrk="1" latinLnBrk="0" hangingPunct="1">
      <a:defRPr sz="1200" kern="1200">
        <a:solidFill>
          <a:schemeClr val="tx1"/>
        </a:solidFill>
        <a:latin typeface="+mn-lt"/>
        <a:ea typeface="+mn-ea"/>
        <a:cs typeface="+mn-cs"/>
      </a:defRPr>
    </a:lvl4pPr>
    <a:lvl5pPr marL="914400" indent="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6" hasCustomPrompt="1"/>
          </p:nvPr>
        </p:nvSpPr>
        <p:spPr>
          <a:xfrm>
            <a:off x="1363664" y="4438649"/>
            <a:ext cx="6418261" cy="581025"/>
          </a:xfrm>
        </p:spPr>
        <p:txBody>
          <a:bodyPr/>
          <a:lstStyle>
            <a:lvl1pPr marL="0" indent="0">
              <a:buNone/>
              <a:defRPr>
                <a:latin typeface="+mj-lt"/>
              </a:defRPr>
            </a:lvl1pPr>
            <a:lvl5pPr marL="1097280" indent="0">
              <a:buNone/>
              <a:defRPr/>
            </a:lvl5pPr>
          </a:lstStyle>
          <a:p>
            <a:pPr lvl="0"/>
            <a:r>
              <a:rPr lang="en-US" dirty="0"/>
              <a:t>Click to add audience or presenter</a:t>
            </a:r>
          </a:p>
        </p:txBody>
      </p:sp>
      <p:sp>
        <p:nvSpPr>
          <p:cNvPr id="2" name="Title 1"/>
          <p:cNvSpPr>
            <a:spLocks noGrp="1"/>
          </p:cNvSpPr>
          <p:nvPr>
            <p:ph type="ctrTitle"/>
          </p:nvPr>
        </p:nvSpPr>
        <p:spPr>
          <a:xfrm>
            <a:off x="1363663" y="2901494"/>
            <a:ext cx="6418262" cy="808005"/>
          </a:xfrm>
        </p:spPr>
        <p:txBody>
          <a:bodyPr lIns="0" tIns="0" rIns="0" bIns="0" anchor="b" anchorCtr="0">
            <a:normAutofit/>
          </a:bodyPr>
          <a:lstStyle>
            <a:lvl1pPr algn="l">
              <a:defRPr sz="2200" cap="all" baseline="0">
                <a:solidFill>
                  <a:srgbClr val="F07F13"/>
                </a:solidFill>
                <a:latin typeface="+mj-lt"/>
              </a:defRPr>
            </a:lvl1pPr>
          </a:lstStyle>
          <a:p>
            <a:r>
              <a:rPr lang="en-US"/>
              <a:t>Click to edit Master title style</a:t>
            </a:r>
            <a:endParaRPr lang="en-US" dirty="0"/>
          </a:p>
        </p:txBody>
      </p:sp>
      <p:sp>
        <p:nvSpPr>
          <p:cNvPr id="22" name="Text Placeholder 20"/>
          <p:cNvSpPr>
            <a:spLocks noGrp="1"/>
          </p:cNvSpPr>
          <p:nvPr>
            <p:ph type="body" sz="quarter" idx="15" hasCustomPrompt="1"/>
          </p:nvPr>
        </p:nvSpPr>
        <p:spPr>
          <a:xfrm>
            <a:off x="1363663" y="3854914"/>
            <a:ext cx="6418260" cy="246221"/>
          </a:xfrm>
          <a:prstGeom prst="rect">
            <a:avLst/>
          </a:prstGeom>
        </p:spPr>
        <p:txBody>
          <a:bodyPr lIns="0" tIns="0" rIns="0" bIns="0">
            <a:spAutoFit/>
          </a:bodyPr>
          <a:lstStyle>
            <a:lvl1pPr marL="0" indent="0" algn="l" defTabSz="914400" rtl="0" eaLnBrk="1" latinLnBrk="0" hangingPunct="1">
              <a:buNone/>
              <a:defRPr lang="en-US" sz="1600" kern="1200" cap="all" baseline="0" dirty="0" smtClean="0">
                <a:solidFill>
                  <a:schemeClr val="tx1"/>
                </a:solidFill>
                <a:latin typeface="+mj-lt"/>
                <a:ea typeface="+mn-ea"/>
                <a:cs typeface="+mn-cs"/>
              </a:defRPr>
            </a:lvl1pPr>
            <a:lvl2pPr marL="0" algn="l" defTabSz="914400" rtl="0" eaLnBrk="1" latinLnBrk="0" hangingPunct="1">
              <a:defRPr lang="en-US" sz="2400" kern="1200" cap="all" baseline="0" dirty="0" smtClean="0">
                <a:solidFill>
                  <a:schemeClr val="tx1"/>
                </a:solidFill>
                <a:latin typeface="+mj-lt"/>
                <a:ea typeface="+mn-ea"/>
                <a:cs typeface="+mn-cs"/>
              </a:defRPr>
            </a:lvl2pPr>
            <a:lvl3pPr marL="0" algn="l" defTabSz="914400" rtl="0" eaLnBrk="1" latinLnBrk="0" hangingPunct="1">
              <a:defRPr lang="en-US" sz="2400" kern="1200" cap="all" baseline="0" dirty="0" smtClean="0">
                <a:solidFill>
                  <a:schemeClr val="tx1"/>
                </a:solidFill>
                <a:latin typeface="+mj-lt"/>
                <a:ea typeface="+mn-ea"/>
                <a:cs typeface="+mn-cs"/>
              </a:defRPr>
            </a:lvl3pPr>
            <a:lvl4pPr marL="0" algn="l" defTabSz="914400" rtl="0" eaLnBrk="1" latinLnBrk="0" hangingPunct="1">
              <a:defRPr lang="en-US" sz="2400" kern="1200" cap="all" baseline="0" dirty="0" smtClean="0">
                <a:solidFill>
                  <a:schemeClr val="tx1"/>
                </a:solidFill>
                <a:latin typeface="+mj-lt"/>
                <a:ea typeface="+mn-ea"/>
                <a:cs typeface="+mn-cs"/>
              </a:defRPr>
            </a:lvl4pPr>
            <a:lvl5pPr marL="0" algn="l" defTabSz="914400" rtl="0" eaLnBrk="1" latinLnBrk="0" hangingPunct="1">
              <a:defRPr lang="en-US" sz="2400" kern="1200" cap="all" baseline="0" dirty="0" smtClean="0">
                <a:solidFill>
                  <a:schemeClr val="tx1"/>
                </a:solidFill>
                <a:latin typeface="+mj-lt"/>
                <a:ea typeface="+mn-ea"/>
                <a:cs typeface="+mn-cs"/>
              </a:defRPr>
            </a:lvl5pPr>
          </a:lstStyle>
          <a:p>
            <a:pPr lvl="0"/>
            <a:r>
              <a:rPr lang="en-US" dirty="0"/>
              <a:t>00 MONTH YEAR</a:t>
            </a:r>
          </a:p>
        </p:txBody>
      </p:sp>
      <p:sp>
        <p:nvSpPr>
          <p:cNvPr id="13" name="TextBox 12"/>
          <p:cNvSpPr txBox="1"/>
          <p:nvPr userDrawn="1"/>
        </p:nvSpPr>
        <p:spPr>
          <a:xfrm>
            <a:off x="1363663" y="6079067"/>
            <a:ext cx="6418263" cy="317500"/>
          </a:xfrm>
          <a:prstGeom prst="rect">
            <a:avLst/>
          </a:prstGeom>
        </p:spPr>
        <p:txBody>
          <a:bodyPr wrap="square" lIns="0" tIns="0" rIns="0" bIns="0" rtlCol="0">
            <a:noAutofit/>
          </a:bodyPr>
          <a:lstStyle/>
          <a:p>
            <a:r>
              <a:rPr lang="en-US" sz="1100" dirty="0">
                <a:solidFill>
                  <a:srgbClr val="536992"/>
                </a:solidFill>
                <a:latin typeface="+mj-lt"/>
                <a:cs typeface="Cambria (Body)"/>
              </a:rPr>
              <a:t>10 Mil</a:t>
            </a:r>
            <a:r>
              <a:rPr lang="en-US" sz="1100" baseline="0" dirty="0">
                <a:solidFill>
                  <a:srgbClr val="536992"/>
                </a:solidFill>
                <a:latin typeface="+mj-lt"/>
                <a:cs typeface="Cambria (Body)"/>
              </a:rPr>
              <a:t>k </a:t>
            </a:r>
            <a:r>
              <a:rPr lang="en-US" sz="1100" dirty="0">
                <a:solidFill>
                  <a:srgbClr val="536992"/>
                </a:solidFill>
                <a:latin typeface="+mj-lt"/>
                <a:cs typeface="Cambria (Body)"/>
              </a:rPr>
              <a:t>Street,  Suite 1010,  Boston,  MA  02108</a:t>
            </a:r>
          </a:p>
          <a:p>
            <a:endParaRPr lang="en-US" sz="1100" dirty="0">
              <a:solidFill>
                <a:srgbClr val="536992"/>
              </a:solidFill>
              <a:latin typeface="+mj-lt"/>
              <a:cs typeface="Cambria (Body)"/>
            </a:endParaRPr>
          </a:p>
          <a:p>
            <a:pPr marL="228600" indent="-228600">
              <a:buClr>
                <a:schemeClr val="tx2"/>
              </a:buClr>
              <a:buSzPct val="120000"/>
              <a:buFont typeface="Cambria" pitchFamily="18" charset="0"/>
              <a:buChar char="•"/>
            </a:pPr>
            <a:endParaRPr lang="en-US" sz="1100" dirty="0">
              <a:solidFill>
                <a:srgbClr val="536992"/>
              </a:solidFill>
              <a:latin typeface="+mj-lt"/>
              <a:cs typeface="Cambria (Body)"/>
            </a:endParaRPr>
          </a:p>
        </p:txBody>
      </p:sp>
      <p:pic>
        <p:nvPicPr>
          <p:cNvPr id="23" name="Picture 22" descr="socialfinancelogo_rgb.png"/>
          <p:cNvPicPr>
            <a:picLocks noChangeAspect="1"/>
          </p:cNvPicPr>
          <p:nvPr userDrawn="1"/>
        </p:nvPicPr>
        <p:blipFill>
          <a:blip r:embed="rId2" cstate="print"/>
          <a:stretch>
            <a:fillRect/>
          </a:stretch>
        </p:blipFill>
        <p:spPr>
          <a:xfrm>
            <a:off x="4776561" y="707761"/>
            <a:ext cx="3657298" cy="749746"/>
          </a:xfrm>
          <a:prstGeom prst="rect">
            <a:avLst/>
          </a:prstGeom>
        </p:spPr>
      </p:pic>
      <p:pic>
        <p:nvPicPr>
          <p:cNvPr id="8" name="Picture 7">
            <a:extLst>
              <a:ext uri="{FF2B5EF4-FFF2-40B4-BE49-F238E27FC236}">
                <a16:creationId xmlns:a16="http://schemas.microsoft.com/office/drawing/2014/main" id="{7C568103-D675-4EB1-9CC7-43A38AAAC2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1345" y="600591"/>
            <a:ext cx="2461006" cy="1085908"/>
          </a:xfrm>
          <a:prstGeom prst="rect">
            <a:avLst/>
          </a:prstGeom>
        </p:spPr>
      </p:pic>
    </p:spTree>
    <p:extLst>
      <p:ext uri="{BB962C8B-B14F-4D97-AF65-F5344CB8AC3E}">
        <p14:creationId xmlns:p14="http://schemas.microsoft.com/office/powerpoint/2010/main" val="32597841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pic>
        <p:nvPicPr>
          <p:cNvPr id="5" name="Picture 4" descr="socialfinancelogo_rgb.png"/>
          <p:cNvPicPr>
            <a:picLocks noChangeAspect="1"/>
          </p:cNvPicPr>
          <p:nvPr userDrawn="1"/>
        </p:nvPicPr>
        <p:blipFill>
          <a:blip r:embed="rId2" cstate="print"/>
          <a:stretch>
            <a:fillRect/>
          </a:stretch>
        </p:blipFill>
        <p:spPr>
          <a:xfrm>
            <a:off x="2841822" y="3054127"/>
            <a:ext cx="3657298" cy="749746"/>
          </a:xfrm>
          <a:prstGeom prst="rect">
            <a:avLst/>
          </a:prstGeom>
        </p:spPr>
      </p:pic>
    </p:spTree>
    <p:extLst>
      <p:ext uri="{BB962C8B-B14F-4D97-AF65-F5344CB8AC3E}">
        <p14:creationId xmlns:p14="http://schemas.microsoft.com/office/powerpoint/2010/main" val="333242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6" hasCustomPrompt="1"/>
          </p:nvPr>
        </p:nvSpPr>
        <p:spPr>
          <a:xfrm>
            <a:off x="1363664" y="4438649"/>
            <a:ext cx="6418261" cy="581025"/>
          </a:xfrm>
        </p:spPr>
        <p:txBody>
          <a:bodyPr/>
          <a:lstStyle>
            <a:lvl1pPr marL="0" indent="0">
              <a:buNone/>
              <a:defRPr>
                <a:latin typeface="+mj-lt"/>
              </a:defRPr>
            </a:lvl1pPr>
            <a:lvl5pPr marL="1097280" indent="0">
              <a:buNone/>
              <a:defRPr/>
            </a:lvl5pPr>
          </a:lstStyle>
          <a:p>
            <a:pPr lvl="0"/>
            <a:r>
              <a:rPr lang="en-US" dirty="0"/>
              <a:t>Click to add audience or presenter</a:t>
            </a:r>
          </a:p>
        </p:txBody>
      </p:sp>
      <p:sp>
        <p:nvSpPr>
          <p:cNvPr id="2" name="Title 1"/>
          <p:cNvSpPr>
            <a:spLocks noGrp="1"/>
          </p:cNvSpPr>
          <p:nvPr>
            <p:ph type="ctrTitle"/>
          </p:nvPr>
        </p:nvSpPr>
        <p:spPr>
          <a:xfrm>
            <a:off x="1363663" y="2901494"/>
            <a:ext cx="6418262" cy="808005"/>
          </a:xfrm>
        </p:spPr>
        <p:txBody>
          <a:bodyPr lIns="0" tIns="0" rIns="0" bIns="0" anchor="b" anchorCtr="0">
            <a:normAutofit/>
          </a:bodyPr>
          <a:lstStyle>
            <a:lvl1pPr algn="l">
              <a:defRPr sz="2200" cap="all" baseline="0">
                <a:solidFill>
                  <a:srgbClr val="F07F13"/>
                </a:solidFill>
                <a:latin typeface="+mj-lt"/>
              </a:defRPr>
            </a:lvl1pPr>
          </a:lstStyle>
          <a:p>
            <a:r>
              <a:rPr lang="en-US"/>
              <a:t>Click to edit Master title style</a:t>
            </a:r>
            <a:endParaRPr lang="en-US" dirty="0"/>
          </a:p>
        </p:txBody>
      </p:sp>
      <p:sp>
        <p:nvSpPr>
          <p:cNvPr id="22" name="Text Placeholder 20"/>
          <p:cNvSpPr>
            <a:spLocks noGrp="1"/>
          </p:cNvSpPr>
          <p:nvPr>
            <p:ph type="body" sz="quarter" idx="15" hasCustomPrompt="1"/>
          </p:nvPr>
        </p:nvSpPr>
        <p:spPr>
          <a:xfrm>
            <a:off x="1363663" y="3854914"/>
            <a:ext cx="6418260" cy="246221"/>
          </a:xfrm>
          <a:prstGeom prst="rect">
            <a:avLst/>
          </a:prstGeom>
        </p:spPr>
        <p:txBody>
          <a:bodyPr lIns="0" tIns="0" rIns="0" bIns="0">
            <a:spAutoFit/>
          </a:bodyPr>
          <a:lstStyle>
            <a:lvl1pPr marL="0" indent="0" algn="l" defTabSz="914400" rtl="0" eaLnBrk="1" latinLnBrk="0" hangingPunct="1">
              <a:buNone/>
              <a:defRPr lang="en-US" sz="1600" kern="1200" cap="all" baseline="0" dirty="0" smtClean="0">
                <a:solidFill>
                  <a:schemeClr val="tx1"/>
                </a:solidFill>
                <a:latin typeface="+mj-lt"/>
                <a:ea typeface="+mn-ea"/>
                <a:cs typeface="+mn-cs"/>
              </a:defRPr>
            </a:lvl1pPr>
            <a:lvl2pPr marL="0" algn="l" defTabSz="914400" rtl="0" eaLnBrk="1" latinLnBrk="0" hangingPunct="1">
              <a:defRPr lang="en-US" sz="2400" kern="1200" cap="all" baseline="0" dirty="0" smtClean="0">
                <a:solidFill>
                  <a:schemeClr val="tx1"/>
                </a:solidFill>
                <a:latin typeface="+mj-lt"/>
                <a:ea typeface="+mn-ea"/>
                <a:cs typeface="+mn-cs"/>
              </a:defRPr>
            </a:lvl2pPr>
            <a:lvl3pPr marL="0" algn="l" defTabSz="914400" rtl="0" eaLnBrk="1" latinLnBrk="0" hangingPunct="1">
              <a:defRPr lang="en-US" sz="2400" kern="1200" cap="all" baseline="0" dirty="0" smtClean="0">
                <a:solidFill>
                  <a:schemeClr val="tx1"/>
                </a:solidFill>
                <a:latin typeface="+mj-lt"/>
                <a:ea typeface="+mn-ea"/>
                <a:cs typeface="+mn-cs"/>
              </a:defRPr>
            </a:lvl3pPr>
            <a:lvl4pPr marL="0" algn="l" defTabSz="914400" rtl="0" eaLnBrk="1" latinLnBrk="0" hangingPunct="1">
              <a:defRPr lang="en-US" sz="2400" kern="1200" cap="all" baseline="0" dirty="0" smtClean="0">
                <a:solidFill>
                  <a:schemeClr val="tx1"/>
                </a:solidFill>
                <a:latin typeface="+mj-lt"/>
                <a:ea typeface="+mn-ea"/>
                <a:cs typeface="+mn-cs"/>
              </a:defRPr>
            </a:lvl4pPr>
            <a:lvl5pPr marL="0" algn="l" defTabSz="914400" rtl="0" eaLnBrk="1" latinLnBrk="0" hangingPunct="1">
              <a:defRPr lang="en-US" sz="2400" kern="1200" cap="all" baseline="0" dirty="0" smtClean="0">
                <a:solidFill>
                  <a:schemeClr val="tx1"/>
                </a:solidFill>
                <a:latin typeface="+mj-lt"/>
                <a:ea typeface="+mn-ea"/>
                <a:cs typeface="+mn-cs"/>
              </a:defRPr>
            </a:lvl5pPr>
          </a:lstStyle>
          <a:p>
            <a:pPr lvl="0"/>
            <a:r>
              <a:rPr lang="en-US" dirty="0"/>
              <a:t>00 MONTH YEAR</a:t>
            </a:r>
          </a:p>
        </p:txBody>
      </p:sp>
      <p:sp>
        <p:nvSpPr>
          <p:cNvPr id="13" name="TextBox 12"/>
          <p:cNvSpPr txBox="1"/>
          <p:nvPr userDrawn="1"/>
        </p:nvSpPr>
        <p:spPr>
          <a:xfrm>
            <a:off x="1363663" y="6079067"/>
            <a:ext cx="6418263" cy="317500"/>
          </a:xfrm>
          <a:prstGeom prst="rect">
            <a:avLst/>
          </a:prstGeom>
        </p:spPr>
        <p:txBody>
          <a:bodyPr wrap="square" lIns="0" tIns="0" rIns="0" bIns="0" rtlCol="0">
            <a:noAutofit/>
          </a:bodyPr>
          <a:lstStyle/>
          <a:p>
            <a:r>
              <a:rPr lang="en-US" sz="1100" dirty="0">
                <a:solidFill>
                  <a:srgbClr val="536992"/>
                </a:solidFill>
                <a:latin typeface="+mj-lt"/>
                <a:cs typeface="Cambria (Body)"/>
              </a:rPr>
              <a:t>10 Mil</a:t>
            </a:r>
            <a:r>
              <a:rPr lang="en-US" sz="1100" baseline="0" dirty="0">
                <a:solidFill>
                  <a:srgbClr val="536992"/>
                </a:solidFill>
                <a:latin typeface="+mj-lt"/>
                <a:cs typeface="Cambria (Body)"/>
              </a:rPr>
              <a:t>k </a:t>
            </a:r>
            <a:r>
              <a:rPr lang="en-US" sz="1100" dirty="0">
                <a:solidFill>
                  <a:srgbClr val="536992"/>
                </a:solidFill>
                <a:latin typeface="+mj-lt"/>
                <a:cs typeface="Cambria (Body)"/>
              </a:rPr>
              <a:t>Street,  Suite 1010,  Boston,  MA  02108</a:t>
            </a:r>
          </a:p>
          <a:p>
            <a:endParaRPr lang="en-US" sz="1100" dirty="0">
              <a:solidFill>
                <a:srgbClr val="536992"/>
              </a:solidFill>
              <a:latin typeface="+mj-lt"/>
              <a:cs typeface="Cambria (Body)"/>
            </a:endParaRPr>
          </a:p>
          <a:p>
            <a:pPr marL="228600" indent="-228600">
              <a:buClr>
                <a:schemeClr val="tx2"/>
              </a:buClr>
              <a:buSzPct val="120000"/>
              <a:buFont typeface="Cambria" pitchFamily="18" charset="0"/>
              <a:buChar char="•"/>
            </a:pPr>
            <a:endParaRPr lang="en-US" sz="1100" dirty="0">
              <a:solidFill>
                <a:srgbClr val="536992"/>
              </a:solidFill>
              <a:latin typeface="+mj-lt"/>
              <a:cs typeface="Cambria (Body)"/>
            </a:endParaRPr>
          </a:p>
        </p:txBody>
      </p:sp>
      <p:pic>
        <p:nvPicPr>
          <p:cNvPr id="23" name="Picture 22" descr="socialfinancelogo_rgb.png"/>
          <p:cNvPicPr>
            <a:picLocks noChangeAspect="1"/>
          </p:cNvPicPr>
          <p:nvPr userDrawn="1"/>
        </p:nvPicPr>
        <p:blipFill>
          <a:blip r:embed="rId2" cstate="print"/>
          <a:stretch>
            <a:fillRect/>
          </a:stretch>
        </p:blipFill>
        <p:spPr>
          <a:xfrm>
            <a:off x="4776561" y="707761"/>
            <a:ext cx="3657298" cy="749746"/>
          </a:xfrm>
          <a:prstGeom prst="rect">
            <a:avLst/>
          </a:prstGeom>
        </p:spPr>
      </p:pic>
    </p:spTree>
    <p:extLst>
      <p:ext uri="{BB962C8B-B14F-4D97-AF65-F5344CB8AC3E}">
        <p14:creationId xmlns:p14="http://schemas.microsoft.com/office/powerpoint/2010/main" val="426027493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sp>
        <p:nvSpPr>
          <p:cNvPr id="10" name="Text Placeholder 9"/>
          <p:cNvSpPr>
            <a:spLocks noGrp="1"/>
          </p:cNvSpPr>
          <p:nvPr>
            <p:ph type="body" sz="quarter" idx="25" hasCustomPrompt="1"/>
          </p:nvPr>
        </p:nvSpPr>
        <p:spPr>
          <a:xfrm>
            <a:off x="523875" y="1447799"/>
            <a:ext cx="8088313" cy="4678363"/>
          </a:xfrm>
        </p:spPr>
        <p:txBody>
          <a:bodyPr>
            <a:noAutofit/>
          </a:bodyPr>
          <a:lstStyle>
            <a:lvl1pPr>
              <a:defRPr sz="1400"/>
            </a:lvl1pPr>
            <a:lvl2pPr>
              <a:spcBef>
                <a:spcPts val="100"/>
              </a:spcBef>
              <a:defRPr sz="1400"/>
            </a:lvl2pPr>
            <a:lvl3pPr>
              <a:spcBef>
                <a:spcPts val="100"/>
              </a:spcBef>
              <a:defRPr sz="1400"/>
            </a:lvl3pPr>
            <a:lvl4pPr>
              <a:spcBef>
                <a:spcPts val="100"/>
              </a:spcBef>
              <a:defRPr sz="1400"/>
            </a:lvl4pPr>
            <a:lvl5pPr>
              <a:spcBef>
                <a:spcPts val="100"/>
              </a:spcBef>
              <a:defRPr sz="1400"/>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p:txBody>
          <a:bodyPr/>
          <a:lstStyle>
            <a:lvl1pPr>
              <a:defRPr/>
            </a:lvl1pPr>
          </a:lstStyle>
          <a:p>
            <a:r>
              <a:rPr lang="en-US" dirty="0"/>
              <a:t>CLICK TO edit TITLE</a:t>
            </a:r>
          </a:p>
        </p:txBody>
      </p:sp>
      <p:sp>
        <p:nvSpPr>
          <p:cNvPr id="7"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5" name="Text Placeholder 14"/>
          <p:cNvSpPr>
            <a:spLocks noGrp="1"/>
          </p:cNvSpPr>
          <p:nvPr>
            <p:ph type="body" sz="quarter" idx="28" hasCustomPrompt="1"/>
          </p:nvPr>
        </p:nvSpPr>
        <p:spPr>
          <a:xfrm>
            <a:off x="523875" y="6356350"/>
            <a:ext cx="6391275"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301646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hasCustomPrompt="1"/>
          </p:nvPr>
        </p:nvSpPr>
        <p:spPr>
          <a:xfrm>
            <a:off x="523874" y="1447800"/>
            <a:ext cx="3971925" cy="4678363"/>
          </a:xfrm>
        </p:spPr>
        <p:txBody>
          <a:bodyPr>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48200" y="1447800"/>
            <a:ext cx="3963414" cy="4678363"/>
          </a:xfrm>
        </p:spPr>
        <p:txBody>
          <a:bodyPr>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4" name="Text Placeholder 14"/>
          <p:cNvSpPr>
            <a:spLocks noGrp="1"/>
          </p:cNvSpPr>
          <p:nvPr>
            <p:ph type="body" sz="quarter" idx="28" hasCustomPrompt="1"/>
          </p:nvPr>
        </p:nvSpPr>
        <p:spPr>
          <a:xfrm>
            <a:off x="523875" y="6356350"/>
            <a:ext cx="6391275"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120089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3" name="Text Placeholder 2"/>
          <p:cNvSpPr>
            <a:spLocks noGrp="1"/>
          </p:cNvSpPr>
          <p:nvPr>
            <p:ph type="body" idx="1"/>
          </p:nvPr>
        </p:nvSpPr>
        <p:spPr>
          <a:xfrm>
            <a:off x="523874" y="1447800"/>
            <a:ext cx="3973514" cy="406400"/>
          </a:xfrm>
          <a:solidFill>
            <a:schemeClr val="accent6"/>
          </a:solidFill>
          <a:ln>
            <a:solidFill>
              <a:schemeClr val="accent6"/>
            </a:solidFill>
          </a:ln>
        </p:spPr>
        <p:txBody>
          <a:bodyPr anchor="ctr">
            <a:normAutofit/>
          </a:bodyPr>
          <a:lstStyle>
            <a:lvl1pPr marL="0" indent="0" algn="ctr">
              <a:buNone/>
              <a:defRPr sz="1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23876" y="1854199"/>
            <a:ext cx="3973512" cy="4271963"/>
          </a:xfrm>
          <a:ln>
            <a:solidFill>
              <a:schemeClr val="accent6"/>
            </a:solidFill>
          </a:ln>
        </p:spPr>
        <p:txBody>
          <a:bodyPr lIns="182880" tIns="182880" rIns="182880" bIns="182880">
            <a:normAutofit/>
          </a:bodyPr>
          <a:lstStyle>
            <a:lvl1pPr>
              <a:defRPr sz="1400" b="0"/>
            </a:lvl1pPr>
            <a:lvl2pPr>
              <a:defRPr sz="1400" b="0"/>
            </a:lvl2pPr>
            <a:lvl3pPr>
              <a:defRPr sz="1400" b="0"/>
            </a:lvl3pPr>
            <a:lvl4pPr>
              <a:defRPr sz="1400" b="0"/>
            </a:lvl4pPr>
            <a:lvl5pPr>
              <a:defRPr sz="14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3"/>
          </p:nvPr>
        </p:nvSpPr>
        <p:spPr>
          <a:xfrm>
            <a:off x="4646612" y="1447800"/>
            <a:ext cx="3965002" cy="406400"/>
          </a:xfrm>
          <a:solidFill>
            <a:schemeClr val="accent6"/>
          </a:solidFill>
          <a:ln>
            <a:solidFill>
              <a:schemeClr val="accent6"/>
            </a:solidFill>
          </a:ln>
        </p:spPr>
        <p:txBody>
          <a:bodyPr anchor="ctr">
            <a:normAutofit/>
          </a:bodyPr>
          <a:lstStyle>
            <a:lvl1pPr marL="0" indent="0" algn="ctr">
              <a:buNone/>
              <a:defRPr sz="1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3"/>
          <p:cNvSpPr>
            <a:spLocks noGrp="1"/>
          </p:cNvSpPr>
          <p:nvPr>
            <p:ph sz="half" idx="14"/>
          </p:nvPr>
        </p:nvSpPr>
        <p:spPr>
          <a:xfrm>
            <a:off x="4646612" y="1854199"/>
            <a:ext cx="3965002" cy="4271963"/>
          </a:xfrm>
          <a:ln>
            <a:solidFill>
              <a:schemeClr val="accent6"/>
            </a:solidFill>
          </a:ln>
        </p:spPr>
        <p:txBody>
          <a:bodyPr lIns="182880" tIns="182880" rIns="182880" bIns="182880">
            <a:normAutofit/>
          </a:bodyPr>
          <a:lstStyle>
            <a:lvl1pPr>
              <a:defRPr sz="1400" b="0"/>
            </a:lvl1pPr>
            <a:lvl2pPr>
              <a:defRPr sz="1400" b="0"/>
            </a:lvl2pPr>
            <a:lvl3pPr>
              <a:defRPr sz="1400" b="0"/>
            </a:lvl3pPr>
            <a:lvl4pPr>
              <a:defRPr sz="1400" b="0"/>
            </a:lvl4pPr>
            <a:lvl5pPr>
              <a:defRPr sz="14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6" name="Text Placeholder 14"/>
          <p:cNvSpPr>
            <a:spLocks noGrp="1"/>
          </p:cNvSpPr>
          <p:nvPr>
            <p:ph type="body" sz="quarter" idx="28" hasCustomPrompt="1"/>
          </p:nvPr>
        </p:nvSpPr>
        <p:spPr>
          <a:xfrm>
            <a:off x="523875" y="6356350"/>
            <a:ext cx="6391275"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2143160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5"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7" name="Table Placeholder 6"/>
          <p:cNvSpPr>
            <a:spLocks noGrp="1"/>
          </p:cNvSpPr>
          <p:nvPr>
            <p:ph type="tbl" sz="quarter" idx="25"/>
          </p:nvPr>
        </p:nvSpPr>
        <p:spPr>
          <a:xfrm>
            <a:off x="523876" y="1447798"/>
            <a:ext cx="8087737" cy="4678363"/>
          </a:xfrm>
        </p:spPr>
        <p:txBody>
          <a:bodyPr>
            <a:normAutofit/>
          </a:bodyPr>
          <a:lstStyle>
            <a:lvl1pPr>
              <a:defRPr sz="1400"/>
            </a:lvl1pPr>
          </a:lstStyle>
          <a:p>
            <a:r>
              <a:rPr lang="en-US"/>
              <a:t>Click icon to add table</a:t>
            </a:r>
            <a:endParaRPr lang="en-US" dirty="0"/>
          </a:p>
        </p:txBody>
      </p:sp>
      <p:sp>
        <p:nvSpPr>
          <p:cNvPr id="11" name="Text Placeholder 14"/>
          <p:cNvSpPr>
            <a:spLocks noGrp="1"/>
          </p:cNvSpPr>
          <p:nvPr>
            <p:ph type="body" sz="quarter" idx="28" hasCustomPrompt="1"/>
          </p:nvPr>
        </p:nvSpPr>
        <p:spPr>
          <a:xfrm>
            <a:off x="523875" y="6356350"/>
            <a:ext cx="6391275"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1504698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6"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0" name="Text Placeholder 14"/>
          <p:cNvSpPr>
            <a:spLocks noGrp="1"/>
          </p:cNvSpPr>
          <p:nvPr>
            <p:ph type="body" sz="quarter" idx="28" hasCustomPrompt="1"/>
          </p:nvPr>
        </p:nvSpPr>
        <p:spPr>
          <a:xfrm>
            <a:off x="523875" y="6356350"/>
            <a:ext cx="6391275"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3609050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llouts">
    <p:spTree>
      <p:nvGrpSpPr>
        <p:cNvPr id="1" name=""/>
        <p:cNvGrpSpPr/>
        <p:nvPr/>
      </p:nvGrpSpPr>
      <p:grpSpPr>
        <a:xfrm>
          <a:off x="0" y="0"/>
          <a:ext cx="0" cy="0"/>
          <a:chOff x="0" y="0"/>
          <a:chExt cx="0" cy="0"/>
        </a:xfrm>
      </p:grpSpPr>
      <p:sp>
        <p:nvSpPr>
          <p:cNvPr id="59" name="Text Placeholder 58"/>
          <p:cNvSpPr>
            <a:spLocks noGrp="1"/>
          </p:cNvSpPr>
          <p:nvPr>
            <p:ph type="body" sz="quarter" idx="27"/>
          </p:nvPr>
        </p:nvSpPr>
        <p:spPr>
          <a:xfrm>
            <a:off x="2905125" y="1436584"/>
            <a:ext cx="5706489" cy="1143000"/>
          </a:xfrm>
          <a:prstGeom prst="rect">
            <a:avLst/>
          </a:prstGeom>
        </p:spPr>
        <p:txBody>
          <a:bodyPr lIns="0" tIns="0" rIns="0" bIns="0">
            <a:noAutofit/>
          </a:bodyPr>
          <a:lstStyle>
            <a:lvl1pPr marL="182880" indent="-182880">
              <a:spcBef>
                <a:spcPts val="500"/>
              </a:spcBef>
              <a:buSzPct val="120000"/>
              <a:buFont typeface="Arial" pitchFamily="34" charset="0"/>
              <a:buChar char="•"/>
              <a:defRPr sz="1400"/>
            </a:lvl1pPr>
            <a:lvl2pPr marL="457200" indent="-182880">
              <a:spcBef>
                <a:spcPts val="100"/>
              </a:spcBef>
              <a:buFont typeface="Wingdings" charset="2"/>
              <a:buChar char="§"/>
              <a:defRPr sz="1400"/>
            </a:lvl2pPr>
            <a:lvl3pPr marL="731520" indent="-182880">
              <a:spcBef>
                <a:spcPts val="100"/>
              </a:spcBef>
              <a:buClr>
                <a:schemeClr val="tx2"/>
              </a:buClr>
              <a:buFontTx/>
              <a:buBlip>
                <a:blip r:embed="rId2"/>
              </a:buBlip>
              <a:defRPr sz="1400"/>
            </a:lvl3pPr>
            <a:lvl4pPr marL="1005840" indent="-182880">
              <a:spcBef>
                <a:spcPts val="100"/>
              </a:spcBef>
              <a:buClr>
                <a:schemeClr val="tx2"/>
              </a:buClr>
              <a:buFont typeface="Wingdings" charset="2"/>
              <a:buChar char="§"/>
              <a:defRPr sz="14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0" name="Text Placeholder 58"/>
          <p:cNvSpPr>
            <a:spLocks noGrp="1"/>
          </p:cNvSpPr>
          <p:nvPr>
            <p:ph type="body" sz="quarter" idx="28"/>
          </p:nvPr>
        </p:nvSpPr>
        <p:spPr>
          <a:xfrm>
            <a:off x="2905125" y="3097954"/>
            <a:ext cx="5706490" cy="1143000"/>
          </a:xfrm>
          <a:prstGeom prst="rect">
            <a:avLst/>
          </a:prstGeom>
        </p:spPr>
        <p:txBody>
          <a:bodyPr lIns="0" tIns="0" rIns="0" bIns="0">
            <a:noAutofit/>
          </a:bodyPr>
          <a:lstStyle>
            <a:lvl1pPr marL="182880" indent="-182880">
              <a:spcBef>
                <a:spcPts val="500"/>
              </a:spcBef>
              <a:buSzPct val="120000"/>
              <a:buFont typeface="Arial" pitchFamily="34" charset="0"/>
              <a:buChar char="•"/>
              <a:defRPr sz="1400"/>
            </a:lvl1pPr>
            <a:lvl2pPr marL="457200" indent="-182880">
              <a:spcBef>
                <a:spcPts val="0"/>
              </a:spcBef>
              <a:buFont typeface="Wingdings" charset="2"/>
              <a:buChar char="§"/>
              <a:defRPr sz="1400"/>
            </a:lvl2pPr>
            <a:lvl3pPr marL="731520" indent="-182880">
              <a:buClr>
                <a:schemeClr val="tx2"/>
              </a:buClr>
              <a:buFontTx/>
              <a:buBlip>
                <a:blip r:embed="rId2"/>
              </a:buBlip>
              <a:defRPr sz="1400"/>
            </a:lvl3pPr>
            <a:lvl4pPr marL="1005840" indent="-182880">
              <a:buClr>
                <a:schemeClr val="tx2"/>
              </a:buClr>
              <a:buFont typeface="Wingdings" charset="2"/>
              <a:buChar char="§"/>
              <a:defRPr sz="14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1" name="Text Placeholder 58"/>
          <p:cNvSpPr>
            <a:spLocks noGrp="1"/>
          </p:cNvSpPr>
          <p:nvPr>
            <p:ph type="body" sz="quarter" idx="29"/>
          </p:nvPr>
        </p:nvSpPr>
        <p:spPr>
          <a:xfrm>
            <a:off x="2905125" y="4759325"/>
            <a:ext cx="5706489" cy="1143000"/>
          </a:xfrm>
          <a:prstGeom prst="rect">
            <a:avLst/>
          </a:prstGeom>
        </p:spPr>
        <p:txBody>
          <a:bodyPr lIns="0" tIns="0" rIns="0" bIns="0">
            <a:noAutofit/>
          </a:bodyPr>
          <a:lstStyle>
            <a:lvl1pPr marL="182880" indent="-182880">
              <a:spcBef>
                <a:spcPts val="500"/>
              </a:spcBef>
              <a:buSzPct val="120000"/>
              <a:buFont typeface="Arial" pitchFamily="34" charset="0"/>
              <a:buChar char="•"/>
              <a:defRPr sz="1400"/>
            </a:lvl1pPr>
            <a:lvl2pPr marL="457200" indent="-182880">
              <a:spcBef>
                <a:spcPts val="0"/>
              </a:spcBef>
              <a:buFont typeface="Wingdings" charset="2"/>
              <a:buChar char="§"/>
              <a:defRPr sz="1400"/>
            </a:lvl2pPr>
            <a:lvl3pPr marL="731520" indent="-182880">
              <a:buClr>
                <a:schemeClr val="tx2"/>
              </a:buClr>
              <a:buFontTx/>
              <a:buBlip>
                <a:blip r:embed="rId2"/>
              </a:buBlip>
              <a:defRPr sz="1400"/>
            </a:lvl3pPr>
            <a:lvl4pPr marL="1005840" indent="-182880">
              <a:buClr>
                <a:schemeClr val="tx2"/>
              </a:buClr>
              <a:buFont typeface="Wingdings" charset="2"/>
              <a:buChar char="§"/>
              <a:defRPr sz="1400"/>
            </a:lvl4pPr>
            <a:lvl5pPr>
              <a:defRPr sz="1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6" name="Text Placeholder 65"/>
          <p:cNvSpPr>
            <a:spLocks noGrp="1"/>
          </p:cNvSpPr>
          <p:nvPr>
            <p:ph type="body" sz="quarter" idx="30" hasCustomPrompt="1"/>
          </p:nvPr>
        </p:nvSpPr>
        <p:spPr>
          <a:xfrm>
            <a:off x="523876" y="1436584"/>
            <a:ext cx="2057400" cy="1143000"/>
          </a:xfrm>
          <a:prstGeom prst="rect">
            <a:avLst/>
          </a:prstGeom>
          <a:solidFill>
            <a:schemeClr val="accent6"/>
          </a:solidFill>
        </p:spPr>
        <p:txBody>
          <a:bodyPr anchor="ctr" anchorCtr="1">
            <a:normAutofit/>
          </a:bodyPr>
          <a:lstStyle>
            <a:lvl1pPr marL="0" indent="0" algn="ctr">
              <a:buNone/>
              <a:defRPr sz="1400" b="1" baseline="0">
                <a:solidFill>
                  <a:schemeClr val="bg1"/>
                </a:solidFill>
                <a:latin typeface="Gill Sans"/>
                <a:cs typeface="Gill Sans"/>
              </a:defRPr>
            </a:lvl1pPr>
            <a:lvl2pPr>
              <a:defRPr>
                <a:latin typeface="Gill Sans"/>
                <a:cs typeface="Gill Sans"/>
              </a:defRPr>
            </a:lvl2pPr>
            <a:lvl3pP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Call Out</a:t>
            </a:r>
          </a:p>
        </p:txBody>
      </p:sp>
      <p:sp>
        <p:nvSpPr>
          <p:cNvPr id="16" name="Text Placeholder 16"/>
          <p:cNvSpPr>
            <a:spLocks noGrp="1"/>
          </p:cNvSpPr>
          <p:nvPr>
            <p:ph type="body" sz="quarter" idx="22"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3" name="Title 2"/>
          <p:cNvSpPr>
            <a:spLocks noGrp="1"/>
          </p:cNvSpPr>
          <p:nvPr>
            <p:ph type="title" hasCustomPrompt="1"/>
          </p:nvPr>
        </p:nvSpPr>
        <p:spPr/>
        <p:txBody>
          <a:bodyPr/>
          <a:lstStyle/>
          <a:p>
            <a:r>
              <a:rPr lang="en-US" dirty="0"/>
              <a:t>CLICK TO EDIT TITLE</a:t>
            </a:r>
          </a:p>
        </p:txBody>
      </p:sp>
      <p:sp>
        <p:nvSpPr>
          <p:cNvPr id="23" name="Text Placeholder 14"/>
          <p:cNvSpPr>
            <a:spLocks noGrp="1"/>
          </p:cNvSpPr>
          <p:nvPr>
            <p:ph type="body" sz="quarter" idx="35" hasCustomPrompt="1"/>
          </p:nvPr>
        </p:nvSpPr>
        <p:spPr>
          <a:xfrm>
            <a:off x="523875" y="6356350"/>
            <a:ext cx="6391275" cy="365125"/>
          </a:xfrm>
        </p:spPr>
        <p:txBody>
          <a:bodyPr>
            <a:noAutofit/>
          </a:bodyPr>
          <a:lstStyle>
            <a:lvl1pPr marL="0" indent="0">
              <a:spcBef>
                <a:spcPts val="0"/>
              </a:spcBef>
              <a:buNone/>
              <a:defRPr sz="900" baseline="0"/>
            </a:lvl1pPr>
          </a:lstStyle>
          <a:p>
            <a:pPr lvl="0"/>
            <a:r>
              <a:rPr lang="en-US" dirty="0"/>
              <a:t>Click to add source/note</a:t>
            </a:r>
          </a:p>
        </p:txBody>
      </p:sp>
      <p:sp>
        <p:nvSpPr>
          <p:cNvPr id="17" name="Text Placeholder 65"/>
          <p:cNvSpPr>
            <a:spLocks noGrp="1"/>
          </p:cNvSpPr>
          <p:nvPr>
            <p:ph type="body" sz="quarter" idx="36" hasCustomPrompt="1"/>
          </p:nvPr>
        </p:nvSpPr>
        <p:spPr>
          <a:xfrm>
            <a:off x="523876" y="3097954"/>
            <a:ext cx="2057400" cy="1143000"/>
          </a:xfrm>
          <a:prstGeom prst="rect">
            <a:avLst/>
          </a:prstGeom>
          <a:solidFill>
            <a:schemeClr val="accent6"/>
          </a:solidFill>
        </p:spPr>
        <p:txBody>
          <a:bodyPr anchor="ctr" anchorCtr="1">
            <a:normAutofit/>
          </a:bodyPr>
          <a:lstStyle>
            <a:lvl1pPr marL="0" indent="0" algn="ctr">
              <a:buNone/>
              <a:defRPr sz="1400" b="1" baseline="0">
                <a:solidFill>
                  <a:schemeClr val="bg1"/>
                </a:solidFill>
                <a:latin typeface="Gill Sans"/>
                <a:cs typeface="Gill Sans"/>
              </a:defRPr>
            </a:lvl1pPr>
            <a:lvl2pPr>
              <a:defRPr>
                <a:latin typeface="Gill Sans"/>
                <a:cs typeface="Gill Sans"/>
              </a:defRPr>
            </a:lvl2pPr>
            <a:lvl3pP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Call Out</a:t>
            </a:r>
          </a:p>
        </p:txBody>
      </p:sp>
      <p:sp>
        <p:nvSpPr>
          <p:cNvPr id="18" name="Text Placeholder 65"/>
          <p:cNvSpPr>
            <a:spLocks noGrp="1"/>
          </p:cNvSpPr>
          <p:nvPr>
            <p:ph type="body" sz="quarter" idx="37" hasCustomPrompt="1"/>
          </p:nvPr>
        </p:nvSpPr>
        <p:spPr>
          <a:xfrm>
            <a:off x="523876" y="4759325"/>
            <a:ext cx="2057400" cy="1143000"/>
          </a:xfrm>
          <a:prstGeom prst="rect">
            <a:avLst/>
          </a:prstGeom>
          <a:solidFill>
            <a:schemeClr val="accent6"/>
          </a:solidFill>
        </p:spPr>
        <p:txBody>
          <a:bodyPr anchor="ctr" anchorCtr="1">
            <a:normAutofit/>
          </a:bodyPr>
          <a:lstStyle>
            <a:lvl1pPr marL="0" indent="0" algn="ctr">
              <a:buNone/>
              <a:defRPr sz="1400" b="1" baseline="0">
                <a:solidFill>
                  <a:schemeClr val="bg1"/>
                </a:solidFill>
                <a:latin typeface="Gill Sans"/>
                <a:cs typeface="Gill Sans"/>
              </a:defRPr>
            </a:lvl1pPr>
            <a:lvl2pPr>
              <a:defRPr>
                <a:latin typeface="Gill Sans"/>
                <a:cs typeface="Gill Sans"/>
              </a:defRPr>
            </a:lvl2pPr>
            <a:lvl3pP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Call Out</a:t>
            </a:r>
          </a:p>
        </p:txBody>
      </p:sp>
    </p:spTree>
    <p:extLst>
      <p:ext uri="{BB962C8B-B14F-4D97-AF65-F5344CB8AC3E}">
        <p14:creationId xmlns:p14="http://schemas.microsoft.com/office/powerpoint/2010/main" val="1614728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12" name="Isosceles Triangle 11"/>
          <p:cNvSpPr/>
          <p:nvPr userDrawn="1"/>
        </p:nvSpPr>
        <p:spPr>
          <a:xfrm rot="5400000">
            <a:off x="5050971" y="1932747"/>
            <a:ext cx="3294743" cy="3193143"/>
          </a:xfrm>
          <a:prstGeom prst="triangle">
            <a:avLst/>
          </a:prstGeom>
          <a:solidFill>
            <a:srgbClr val="5569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548640" tIns="182880" rIns="548640" bIns="182880" rtlCol="0" anchor="t">
            <a:spAutoFit/>
          </a:bodyPr>
          <a:lstStyle/>
          <a:p>
            <a:pPr algn="ctr"/>
            <a:endParaRPr lang="en-US" sz="1600" dirty="0">
              <a:solidFill>
                <a:schemeClr val="tx1"/>
              </a:solidFill>
              <a:latin typeface="+mj-lt"/>
            </a:endParaRPr>
          </a:p>
        </p:txBody>
      </p:sp>
      <p:sp>
        <p:nvSpPr>
          <p:cNvPr id="14" name="Title 1"/>
          <p:cNvSpPr>
            <a:spLocks noGrp="1"/>
          </p:cNvSpPr>
          <p:nvPr>
            <p:ph type="title" hasCustomPrompt="1"/>
          </p:nvPr>
        </p:nvSpPr>
        <p:spPr>
          <a:xfrm>
            <a:off x="523876" y="371475"/>
            <a:ext cx="8096248" cy="330200"/>
          </a:xfrm>
        </p:spPr>
        <p:txBody>
          <a:bodyPr/>
          <a:lstStyle>
            <a:lvl1pPr>
              <a:defRPr cap="all" baseline="0">
                <a:solidFill>
                  <a:srgbClr val="556991"/>
                </a:solidFill>
              </a:defRPr>
            </a:lvl1pPr>
          </a:lstStyle>
          <a:p>
            <a:r>
              <a:rPr lang="en-US" dirty="0"/>
              <a:t>CLICK TO EDIT TITLE</a:t>
            </a:r>
          </a:p>
        </p:txBody>
      </p:sp>
    </p:spTree>
    <p:extLst>
      <p:ext uri="{BB962C8B-B14F-4D97-AF65-F5344CB8AC3E}">
        <p14:creationId xmlns:p14="http://schemas.microsoft.com/office/powerpoint/2010/main" val="2908445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17" name="TextBox 16"/>
          <p:cNvSpPr txBox="1"/>
          <p:nvPr userDrawn="1"/>
        </p:nvSpPr>
        <p:spPr>
          <a:xfrm>
            <a:off x="969963" y="1828800"/>
            <a:ext cx="7297737" cy="3547533"/>
          </a:xfrm>
          <a:prstGeom prst="rect">
            <a:avLst/>
          </a:prstGeom>
        </p:spPr>
        <p:txBody>
          <a:bodyPr wrap="square" lIns="0" tIns="0" rIns="0" bIns="0" rtlCol="0">
            <a:noAutofit/>
          </a:bodyPr>
          <a:lstStyle/>
          <a:p>
            <a:pPr marL="228600" indent="-228600">
              <a:buClr>
                <a:schemeClr val="tx2"/>
              </a:buClr>
              <a:buSzPct val="120000"/>
              <a:buFont typeface="Cambria" pitchFamily="18" charset="0"/>
              <a:buChar char="•"/>
            </a:pPr>
            <a:endParaRPr lang="en-US" sz="1000" dirty="0"/>
          </a:p>
        </p:txBody>
      </p:sp>
      <p:sp>
        <p:nvSpPr>
          <p:cNvPr id="21" name="TextBox 20"/>
          <p:cNvSpPr txBox="1"/>
          <p:nvPr userDrawn="1"/>
        </p:nvSpPr>
        <p:spPr>
          <a:xfrm>
            <a:off x="523875" y="1447800"/>
            <a:ext cx="8087740" cy="4123267"/>
          </a:xfrm>
          <a:prstGeom prst="rect">
            <a:avLst/>
          </a:prstGeom>
        </p:spPr>
        <p:txBody>
          <a:bodyPr wrap="square" lIns="0" tIns="0" rIns="0" bIns="0" rtlCol="0">
            <a:noAutofit/>
          </a:bodyPr>
          <a:lstStyle/>
          <a:p>
            <a:r>
              <a:rPr lang="en-US" sz="1400" b="0" dirty="0">
                <a:solidFill>
                  <a:schemeClr val="accent2">
                    <a:lumMod val="10000"/>
                  </a:schemeClr>
                </a:solidFill>
                <a:latin typeface="+mn-lt"/>
                <a:ea typeface="Verdana" pitchFamily="34" charset="0"/>
                <a:cs typeface="Verdana" pitchFamily="34" charset="0"/>
              </a:rPr>
              <a:t>The information in this presentation is not a recommendation or an offer of any securities and is provided solely for your informational purposes. Any references to securities listed in this document are not intended to constitute a current or past recommendation, investment advice of any kind, or a solicitation of an offer to buy or sell any securities or investment services. As described in this presentation, investments in Social Impact Bonds and any securities involve various risks, including potential loss of the invested principal. Investors should consider their individual financial objectives and investment risks when evaluating a security. Past performance is not a guarantee or indicator of future results or returns. </a:t>
            </a:r>
          </a:p>
          <a:p>
            <a:endParaRPr lang="en-US" sz="1400" b="0" dirty="0">
              <a:solidFill>
                <a:schemeClr val="accent2">
                  <a:lumMod val="10000"/>
                </a:schemeClr>
              </a:solidFill>
              <a:latin typeface="+mn-lt"/>
              <a:ea typeface="Verdana" pitchFamily="34" charset="0"/>
              <a:cs typeface="Verdana" pitchFamily="34" charset="0"/>
            </a:endParaRPr>
          </a:p>
          <a:p>
            <a:r>
              <a:rPr lang="en-US" sz="1400" b="0" dirty="0">
                <a:solidFill>
                  <a:schemeClr val="accent2">
                    <a:lumMod val="10000"/>
                  </a:schemeClr>
                </a:solidFill>
                <a:latin typeface="+mn-lt"/>
                <a:ea typeface="Verdana" pitchFamily="34" charset="0"/>
                <a:cs typeface="Verdana" pitchFamily="34" charset="0"/>
              </a:rPr>
              <a:t>In preparation of this presentation, the authors used sources that they believe to be reliable but cannot guarantee their accuracy or completeness. The content of this presentation is current as of the date of its writing without regard to the date on which you may access this information, and is subject to change at any time and for any reason.</a:t>
            </a:r>
          </a:p>
          <a:p>
            <a:endParaRPr lang="en-US" sz="1400" b="0" dirty="0">
              <a:solidFill>
                <a:schemeClr val="accent2">
                  <a:lumMod val="10000"/>
                </a:schemeClr>
              </a:solidFill>
              <a:latin typeface="+mn-lt"/>
              <a:ea typeface="Verdana" pitchFamily="34" charset="0"/>
              <a:cs typeface="Verdana" pitchFamily="34" charset="0"/>
            </a:endParaRPr>
          </a:p>
          <a:p>
            <a:r>
              <a:rPr lang="en-US" sz="1400" b="0" dirty="0">
                <a:solidFill>
                  <a:schemeClr val="accent2">
                    <a:lumMod val="10000"/>
                  </a:schemeClr>
                </a:solidFill>
                <a:latin typeface="+mn-lt"/>
                <a:ea typeface="Verdana" pitchFamily="34" charset="0"/>
                <a:cs typeface="Verdana" pitchFamily="34" charset="0"/>
              </a:rPr>
              <a:t>Social Finance does not provide tax advice. Accordingly, any discussion of US tax matters included in this presentation are not intended to be written or used, and cannot be used, in connection with the promotion, marketing, or recommendation by anyone (affiliated or not affiliated with Social Finance) of any security. Please consult your tax or financial professional about your specific situation.</a:t>
            </a:r>
          </a:p>
          <a:p>
            <a:endParaRPr lang="en-US" sz="1050" b="0" dirty="0">
              <a:solidFill>
                <a:schemeClr val="accent2">
                  <a:lumMod val="10000"/>
                </a:schemeClr>
              </a:solidFill>
              <a:latin typeface="+mn-lt"/>
              <a:ea typeface="Verdana" pitchFamily="34" charset="0"/>
              <a:cs typeface="Verdana" pitchFamily="34" charset="0"/>
            </a:endParaRPr>
          </a:p>
          <a:p>
            <a:pPr marL="228600" indent="-228600">
              <a:buClr>
                <a:schemeClr val="tx2"/>
              </a:buClr>
              <a:buSzPct val="120000"/>
              <a:buFont typeface="Cambria" pitchFamily="18" charset="0"/>
              <a:buChar char="•"/>
            </a:pPr>
            <a:endParaRPr lang="en-US" sz="1050" dirty="0">
              <a:latin typeface="+mn-lt"/>
            </a:endParaRPr>
          </a:p>
        </p:txBody>
      </p:sp>
      <p:sp>
        <p:nvSpPr>
          <p:cNvPr id="15" name="TextBox 14"/>
          <p:cNvSpPr txBox="1"/>
          <p:nvPr userDrawn="1"/>
        </p:nvSpPr>
        <p:spPr>
          <a:xfrm>
            <a:off x="523876" y="371475"/>
            <a:ext cx="7297737" cy="330200"/>
          </a:xfrm>
          <a:prstGeom prst="rect">
            <a:avLst/>
          </a:prstGeom>
        </p:spPr>
        <p:txBody>
          <a:bodyPr wrap="square" lIns="0" tIns="0" rIns="0" bIns="0" rtlCol="0">
            <a:noAutofit/>
          </a:bodyPr>
          <a:lstStyle/>
          <a:p>
            <a:pPr marL="0" indent="0">
              <a:buClr>
                <a:schemeClr val="tx2"/>
              </a:buClr>
              <a:buSzPct val="120000"/>
              <a:buFont typeface="Cambria" pitchFamily="18" charset="0"/>
              <a:buNone/>
            </a:pPr>
            <a:r>
              <a:rPr lang="en-US" sz="2000" cap="all" dirty="0">
                <a:solidFill>
                  <a:schemeClr val="accent6"/>
                </a:solidFill>
                <a:latin typeface="+mj-lt"/>
              </a:rPr>
              <a:t>disclosure</a:t>
            </a:r>
          </a:p>
        </p:txBody>
      </p:sp>
    </p:spTree>
    <p:extLst>
      <p:ext uri="{BB962C8B-B14F-4D97-AF65-F5344CB8AC3E}">
        <p14:creationId xmlns:p14="http://schemas.microsoft.com/office/powerpoint/2010/main" val="116913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314544263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2"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Text Placeholder 9"/>
          <p:cNvSpPr>
            <a:spLocks noGrp="1"/>
          </p:cNvSpPr>
          <p:nvPr>
            <p:ph type="body" sz="quarter" idx="25"/>
          </p:nvPr>
        </p:nvSpPr>
        <p:spPr>
          <a:xfrm>
            <a:off x="523875" y="1447799"/>
            <a:ext cx="8088313" cy="4678363"/>
          </a:xfrm>
        </p:spPr>
        <p:txBody>
          <a:bodyPr>
            <a:normAutofit/>
          </a:bodyPr>
          <a:lstStyle>
            <a:lvl1pPr>
              <a:defRPr sz="1400"/>
            </a:lvl1pPr>
            <a:lvl2pPr>
              <a:spcBef>
                <a:spcPts val="100"/>
              </a:spcBef>
              <a:defRPr sz="1400"/>
            </a:lvl2pPr>
            <a:lvl3pPr>
              <a:spcBef>
                <a:spcPts val="100"/>
              </a:spcBef>
              <a:defRPr sz="1400"/>
            </a:lvl3pPr>
            <a:lvl4pPr>
              <a:spcBef>
                <a:spcPts val="100"/>
              </a:spcBef>
              <a:defRPr sz="1400"/>
            </a:lvl4pPr>
            <a:lvl5pPr>
              <a:spcBef>
                <a:spcPts val="100"/>
              </a:spcBef>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lvl1pPr>
              <a:defRPr/>
            </a:lvl1pPr>
          </a:lstStyle>
          <a:p>
            <a:r>
              <a:rPr lang="en-US" dirty="0"/>
              <a:t>CLICK TO edit TITLE</a:t>
            </a:r>
          </a:p>
        </p:txBody>
      </p:sp>
      <p:sp>
        <p:nvSpPr>
          <p:cNvPr id="7"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5" name="Text Placeholder 14"/>
          <p:cNvSpPr>
            <a:spLocks noGrp="1"/>
          </p:cNvSpPr>
          <p:nvPr>
            <p:ph type="body" sz="quarter" idx="28" hasCustomPrompt="1"/>
          </p:nvPr>
        </p:nvSpPr>
        <p:spPr>
          <a:xfrm>
            <a:off x="725714" y="6356350"/>
            <a:ext cx="6189436"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2968531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pic>
        <p:nvPicPr>
          <p:cNvPr id="5" name="Picture 4" descr="socialfinancelogo_rgb.png"/>
          <p:cNvPicPr>
            <a:picLocks noChangeAspect="1"/>
          </p:cNvPicPr>
          <p:nvPr userDrawn="1"/>
        </p:nvPicPr>
        <p:blipFill>
          <a:blip r:embed="rId2" cstate="print"/>
          <a:stretch>
            <a:fillRect/>
          </a:stretch>
        </p:blipFill>
        <p:spPr>
          <a:xfrm>
            <a:off x="2743351" y="3054127"/>
            <a:ext cx="3657298" cy="749746"/>
          </a:xfrm>
          <a:prstGeom prst="rect">
            <a:avLst/>
          </a:prstGeom>
        </p:spPr>
      </p:pic>
    </p:spTree>
    <p:extLst>
      <p:ext uri="{BB962C8B-B14F-4D97-AF65-F5344CB8AC3E}">
        <p14:creationId xmlns:p14="http://schemas.microsoft.com/office/powerpoint/2010/main" val="196486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sz="half" idx="1"/>
          </p:nvPr>
        </p:nvSpPr>
        <p:spPr>
          <a:xfrm>
            <a:off x="523874" y="1447800"/>
            <a:ext cx="3971925" cy="46783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47800"/>
            <a:ext cx="3963414" cy="46783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4" name="Text Placeholder 14"/>
          <p:cNvSpPr>
            <a:spLocks noGrp="1"/>
          </p:cNvSpPr>
          <p:nvPr>
            <p:ph type="body" sz="quarter" idx="28" hasCustomPrompt="1"/>
          </p:nvPr>
        </p:nvSpPr>
        <p:spPr>
          <a:xfrm>
            <a:off x="769257" y="6356350"/>
            <a:ext cx="6145893"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546071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
        <p:nvSpPr>
          <p:cNvPr id="3" name="Text Placeholder 2"/>
          <p:cNvSpPr>
            <a:spLocks noGrp="1"/>
          </p:cNvSpPr>
          <p:nvPr>
            <p:ph type="body" idx="1"/>
          </p:nvPr>
        </p:nvSpPr>
        <p:spPr>
          <a:xfrm>
            <a:off x="523874" y="1447800"/>
            <a:ext cx="3973514" cy="406400"/>
          </a:xfrm>
          <a:solidFill>
            <a:schemeClr val="accent6"/>
          </a:solidFill>
          <a:ln>
            <a:solidFill>
              <a:schemeClr val="accent6"/>
            </a:solidFill>
          </a:ln>
        </p:spPr>
        <p:txBody>
          <a:bodyPr anchor="ctr">
            <a:normAutofit/>
          </a:bodyPr>
          <a:lstStyle>
            <a:lvl1pPr marL="0" indent="0" algn="ctr">
              <a:buNone/>
              <a:defRPr sz="1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23876" y="1854199"/>
            <a:ext cx="3973512" cy="4271963"/>
          </a:xfrm>
          <a:ln>
            <a:solidFill>
              <a:schemeClr val="accent6"/>
            </a:solidFill>
          </a:ln>
        </p:spPr>
        <p:txBody>
          <a:bodyPr lIns="182880" tIns="182880" rIns="182880" bIns="182880">
            <a:normAutofit/>
          </a:bodyPr>
          <a:lstStyle>
            <a:lvl1pPr>
              <a:defRPr sz="1400" b="0"/>
            </a:lvl1pPr>
            <a:lvl2pPr>
              <a:defRPr sz="1400" b="0"/>
            </a:lvl2pPr>
            <a:lvl3pPr>
              <a:defRPr sz="1400" b="0"/>
            </a:lvl3pPr>
            <a:lvl4pPr>
              <a:defRPr sz="1400" b="0"/>
            </a:lvl4pPr>
            <a:lvl5pPr>
              <a:defRPr sz="1400" b="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3"/>
          </p:nvPr>
        </p:nvSpPr>
        <p:spPr>
          <a:xfrm>
            <a:off x="4646612" y="1447800"/>
            <a:ext cx="3965002" cy="406400"/>
          </a:xfrm>
          <a:solidFill>
            <a:schemeClr val="accent6"/>
          </a:solidFill>
          <a:ln>
            <a:solidFill>
              <a:schemeClr val="accent6"/>
            </a:solidFill>
          </a:ln>
        </p:spPr>
        <p:txBody>
          <a:bodyPr anchor="ctr">
            <a:normAutofit/>
          </a:bodyPr>
          <a:lstStyle>
            <a:lvl1pPr marL="0" indent="0" algn="ctr">
              <a:buNone/>
              <a:defRPr sz="1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3"/>
          <p:cNvSpPr>
            <a:spLocks noGrp="1"/>
          </p:cNvSpPr>
          <p:nvPr>
            <p:ph sz="half" idx="14"/>
          </p:nvPr>
        </p:nvSpPr>
        <p:spPr>
          <a:xfrm>
            <a:off x="4646612" y="1854199"/>
            <a:ext cx="3965002" cy="4271963"/>
          </a:xfrm>
          <a:ln>
            <a:solidFill>
              <a:schemeClr val="accent6"/>
            </a:solidFill>
          </a:ln>
        </p:spPr>
        <p:txBody>
          <a:bodyPr lIns="182880" tIns="182880" rIns="182880" bIns="182880">
            <a:normAutofit/>
          </a:bodyPr>
          <a:lstStyle>
            <a:lvl1pPr>
              <a:defRPr sz="1400" b="0"/>
            </a:lvl1pPr>
            <a:lvl2pPr>
              <a:defRPr sz="1400" b="0"/>
            </a:lvl2pPr>
            <a:lvl3pPr>
              <a:defRPr sz="1400" b="0"/>
            </a:lvl3pPr>
            <a:lvl4pPr>
              <a:defRPr sz="1400" b="0"/>
            </a:lvl4pPr>
            <a:lvl5pPr>
              <a:defRPr sz="1400" b="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6" name="Text Placeholder 14"/>
          <p:cNvSpPr>
            <a:spLocks noGrp="1"/>
          </p:cNvSpPr>
          <p:nvPr>
            <p:ph type="body" sz="quarter" idx="28" hasCustomPrompt="1"/>
          </p:nvPr>
        </p:nvSpPr>
        <p:spPr>
          <a:xfrm>
            <a:off x="769257" y="6356350"/>
            <a:ext cx="6145893"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372091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5"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7" name="Table Placeholder 6"/>
          <p:cNvSpPr>
            <a:spLocks noGrp="1"/>
          </p:cNvSpPr>
          <p:nvPr>
            <p:ph type="tbl" sz="quarter" idx="25"/>
          </p:nvPr>
        </p:nvSpPr>
        <p:spPr>
          <a:xfrm>
            <a:off x="523876" y="1447798"/>
            <a:ext cx="8087737" cy="4678363"/>
          </a:xfrm>
        </p:spPr>
        <p:txBody>
          <a:bodyPr>
            <a:normAutofit/>
          </a:bodyPr>
          <a:lstStyle>
            <a:lvl1pPr>
              <a:defRPr sz="1400"/>
            </a:lvl1pPr>
          </a:lstStyle>
          <a:p>
            <a:r>
              <a:rPr lang="en-US" dirty="0"/>
              <a:t>Click icon to add table</a:t>
            </a:r>
          </a:p>
        </p:txBody>
      </p:sp>
      <p:sp>
        <p:nvSpPr>
          <p:cNvPr id="11" name="Text Placeholder 14"/>
          <p:cNvSpPr>
            <a:spLocks noGrp="1"/>
          </p:cNvSpPr>
          <p:nvPr>
            <p:ph type="body" sz="quarter" idx="28" hasCustomPrompt="1"/>
          </p:nvPr>
        </p:nvSpPr>
        <p:spPr>
          <a:xfrm>
            <a:off x="725714" y="6356350"/>
            <a:ext cx="6189436"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1880196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2"/>
            </p:custDataLst>
            <p:extLst>
              <p:ext uri="{D42A27DB-BD31-4B8C-83A1-F6EECF244321}">
                <p14:modId xmlns:p14="http://schemas.microsoft.com/office/powerpoint/2010/main" val="183505654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6"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hasCustomPrompt="1"/>
          </p:nvPr>
        </p:nvSpPr>
        <p:spPr/>
        <p:txBody>
          <a:bodyPr/>
          <a:lstStyle/>
          <a:p>
            <a:r>
              <a:rPr lang="en-US" dirty="0"/>
              <a:t>CLICK TO EDIT TITLE</a:t>
            </a:r>
          </a:p>
        </p:txBody>
      </p:sp>
      <p:sp>
        <p:nvSpPr>
          <p:cNvPr id="6" name="Text Placeholder 16"/>
          <p:cNvSpPr>
            <a:spLocks noGrp="1"/>
          </p:cNvSpPr>
          <p:nvPr>
            <p:ph type="body" sz="quarter" idx="24"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10" name="Text Placeholder 14"/>
          <p:cNvSpPr>
            <a:spLocks noGrp="1"/>
          </p:cNvSpPr>
          <p:nvPr>
            <p:ph type="body" sz="quarter" idx="28" hasCustomPrompt="1"/>
          </p:nvPr>
        </p:nvSpPr>
        <p:spPr>
          <a:xfrm>
            <a:off x="740229" y="6356350"/>
            <a:ext cx="6174921" cy="365125"/>
          </a:xfrm>
        </p:spPr>
        <p:txBody>
          <a:bodyPr>
            <a:noAutofit/>
          </a:bodyPr>
          <a:lstStyle>
            <a:lvl1pPr marL="0" indent="0">
              <a:spcBef>
                <a:spcPts val="0"/>
              </a:spcBef>
              <a:buNone/>
              <a:defRPr sz="900" baseline="0"/>
            </a:lvl1pPr>
          </a:lstStyle>
          <a:p>
            <a:pPr lvl="0"/>
            <a:r>
              <a:rPr lang="en-US" dirty="0"/>
              <a:t>Click to add source/note</a:t>
            </a:r>
          </a:p>
        </p:txBody>
      </p:sp>
    </p:spTree>
    <p:extLst>
      <p:ext uri="{BB962C8B-B14F-4D97-AF65-F5344CB8AC3E}">
        <p14:creationId xmlns:p14="http://schemas.microsoft.com/office/powerpoint/2010/main" val="3870958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llouts">
    <p:spTree>
      <p:nvGrpSpPr>
        <p:cNvPr id="1" name=""/>
        <p:cNvGrpSpPr/>
        <p:nvPr/>
      </p:nvGrpSpPr>
      <p:grpSpPr>
        <a:xfrm>
          <a:off x="0" y="0"/>
          <a:ext cx="0" cy="0"/>
          <a:chOff x="0" y="0"/>
          <a:chExt cx="0" cy="0"/>
        </a:xfrm>
      </p:grpSpPr>
      <p:sp>
        <p:nvSpPr>
          <p:cNvPr id="59" name="Text Placeholder 58"/>
          <p:cNvSpPr>
            <a:spLocks noGrp="1"/>
          </p:cNvSpPr>
          <p:nvPr>
            <p:ph type="body" sz="quarter" idx="27"/>
          </p:nvPr>
        </p:nvSpPr>
        <p:spPr>
          <a:xfrm>
            <a:off x="2905125" y="1436584"/>
            <a:ext cx="5706489" cy="1143000"/>
          </a:xfrm>
          <a:prstGeom prst="rect">
            <a:avLst/>
          </a:prstGeom>
        </p:spPr>
        <p:txBody>
          <a:bodyPr lIns="0" tIns="0" rIns="0" bIns="0">
            <a:noAutofit/>
          </a:bodyPr>
          <a:lstStyle>
            <a:lvl1pPr marL="182880" indent="-182880">
              <a:spcBef>
                <a:spcPts val="500"/>
              </a:spcBef>
              <a:buSzPct val="120000"/>
              <a:buFont typeface="Arial" pitchFamily="34" charset="0"/>
              <a:buChar char="•"/>
              <a:defRPr sz="1400"/>
            </a:lvl1pPr>
            <a:lvl2pPr marL="457200" indent="-182880">
              <a:spcBef>
                <a:spcPts val="100"/>
              </a:spcBef>
              <a:buFont typeface="Wingdings" charset="2"/>
              <a:buChar char="§"/>
              <a:defRPr sz="1400"/>
            </a:lvl2pPr>
            <a:lvl3pPr marL="731520" indent="-182880">
              <a:spcBef>
                <a:spcPts val="100"/>
              </a:spcBef>
              <a:buClr>
                <a:schemeClr val="tx2"/>
              </a:buClr>
              <a:buFontTx/>
              <a:buBlip>
                <a:blip r:embed="rId2"/>
              </a:buBlip>
              <a:defRPr sz="1400"/>
            </a:lvl3pPr>
            <a:lvl4pPr marL="1005840" indent="-182880">
              <a:spcBef>
                <a:spcPts val="100"/>
              </a:spcBef>
              <a:buClr>
                <a:schemeClr val="tx2"/>
              </a:buClr>
              <a:buFont typeface="Wingdings" charset="2"/>
              <a:buChar char="§"/>
              <a:defRPr sz="1400"/>
            </a:lvl4pPr>
            <a:lvl5pPr>
              <a:defRPr sz="1000"/>
            </a:lvl5pPr>
          </a:lstStyle>
          <a:p>
            <a:pPr lvl="0"/>
            <a:r>
              <a:rPr lang="en-US"/>
              <a:t>Edit Master text styles</a:t>
            </a:r>
          </a:p>
          <a:p>
            <a:pPr lvl="1"/>
            <a:r>
              <a:rPr lang="en-US"/>
              <a:t>Second level</a:t>
            </a:r>
          </a:p>
          <a:p>
            <a:pPr lvl="2"/>
            <a:r>
              <a:rPr lang="en-US"/>
              <a:t>Third level</a:t>
            </a:r>
          </a:p>
          <a:p>
            <a:pPr lvl="3"/>
            <a:r>
              <a:rPr lang="en-US"/>
              <a:t>Fourth level</a:t>
            </a:r>
          </a:p>
        </p:txBody>
      </p:sp>
      <p:sp>
        <p:nvSpPr>
          <p:cNvPr id="60" name="Text Placeholder 58"/>
          <p:cNvSpPr>
            <a:spLocks noGrp="1"/>
          </p:cNvSpPr>
          <p:nvPr>
            <p:ph type="body" sz="quarter" idx="28"/>
          </p:nvPr>
        </p:nvSpPr>
        <p:spPr>
          <a:xfrm>
            <a:off x="2905125" y="3097954"/>
            <a:ext cx="5706490" cy="1143000"/>
          </a:xfrm>
          <a:prstGeom prst="rect">
            <a:avLst/>
          </a:prstGeom>
        </p:spPr>
        <p:txBody>
          <a:bodyPr lIns="0" tIns="0" rIns="0" bIns="0">
            <a:noAutofit/>
          </a:bodyPr>
          <a:lstStyle>
            <a:lvl1pPr marL="182880" indent="-182880">
              <a:spcBef>
                <a:spcPts val="500"/>
              </a:spcBef>
              <a:buSzPct val="120000"/>
              <a:buFont typeface="Arial" pitchFamily="34" charset="0"/>
              <a:buChar char="•"/>
              <a:defRPr sz="1400"/>
            </a:lvl1pPr>
            <a:lvl2pPr marL="457200" indent="-182880">
              <a:spcBef>
                <a:spcPts val="0"/>
              </a:spcBef>
              <a:buFont typeface="Wingdings" charset="2"/>
              <a:buChar char="§"/>
              <a:defRPr sz="1400"/>
            </a:lvl2pPr>
            <a:lvl3pPr marL="731520" indent="-182880">
              <a:buClr>
                <a:schemeClr val="tx2"/>
              </a:buClr>
              <a:buFontTx/>
              <a:buBlip>
                <a:blip r:embed="rId2"/>
              </a:buBlip>
              <a:defRPr sz="1400"/>
            </a:lvl3pPr>
            <a:lvl4pPr marL="1005840" indent="-182880">
              <a:buClr>
                <a:schemeClr val="tx2"/>
              </a:buClr>
              <a:buFont typeface="Wingdings" charset="2"/>
              <a:buChar char="§"/>
              <a:defRPr sz="1400"/>
            </a:lvl4pPr>
            <a:lvl5pPr>
              <a:defRPr sz="1000"/>
            </a:lvl5pPr>
          </a:lstStyle>
          <a:p>
            <a:pPr lvl="0"/>
            <a:r>
              <a:rPr lang="en-US"/>
              <a:t>Edit Master text styles</a:t>
            </a:r>
          </a:p>
          <a:p>
            <a:pPr lvl="1"/>
            <a:r>
              <a:rPr lang="en-US"/>
              <a:t>Second level</a:t>
            </a:r>
          </a:p>
          <a:p>
            <a:pPr lvl="2"/>
            <a:r>
              <a:rPr lang="en-US"/>
              <a:t>Third level</a:t>
            </a:r>
          </a:p>
          <a:p>
            <a:pPr lvl="3"/>
            <a:r>
              <a:rPr lang="en-US"/>
              <a:t>Fourth level</a:t>
            </a:r>
          </a:p>
        </p:txBody>
      </p:sp>
      <p:sp>
        <p:nvSpPr>
          <p:cNvPr id="61" name="Text Placeholder 58"/>
          <p:cNvSpPr>
            <a:spLocks noGrp="1"/>
          </p:cNvSpPr>
          <p:nvPr>
            <p:ph type="body" sz="quarter" idx="29"/>
          </p:nvPr>
        </p:nvSpPr>
        <p:spPr>
          <a:xfrm>
            <a:off x="2905125" y="4759325"/>
            <a:ext cx="5706489" cy="1143000"/>
          </a:xfrm>
          <a:prstGeom prst="rect">
            <a:avLst/>
          </a:prstGeom>
        </p:spPr>
        <p:txBody>
          <a:bodyPr lIns="0" tIns="0" rIns="0" bIns="0">
            <a:noAutofit/>
          </a:bodyPr>
          <a:lstStyle>
            <a:lvl1pPr marL="182880" indent="-182880">
              <a:spcBef>
                <a:spcPts val="500"/>
              </a:spcBef>
              <a:buSzPct val="120000"/>
              <a:buFont typeface="Arial" pitchFamily="34" charset="0"/>
              <a:buChar char="•"/>
              <a:defRPr sz="1400"/>
            </a:lvl1pPr>
            <a:lvl2pPr marL="457200" indent="-182880">
              <a:spcBef>
                <a:spcPts val="0"/>
              </a:spcBef>
              <a:buFont typeface="Wingdings" charset="2"/>
              <a:buChar char="§"/>
              <a:defRPr sz="1400"/>
            </a:lvl2pPr>
            <a:lvl3pPr marL="731520" indent="-182880">
              <a:buClr>
                <a:schemeClr val="tx2"/>
              </a:buClr>
              <a:buFontTx/>
              <a:buBlip>
                <a:blip r:embed="rId2"/>
              </a:buBlip>
              <a:defRPr sz="1400"/>
            </a:lvl3pPr>
            <a:lvl4pPr marL="1005840" indent="-182880">
              <a:buClr>
                <a:schemeClr val="tx2"/>
              </a:buClr>
              <a:buFont typeface="Wingdings" charset="2"/>
              <a:buChar char="§"/>
              <a:defRPr sz="1400"/>
            </a:lvl4pPr>
            <a:lvl5pPr>
              <a:defRPr sz="1000"/>
            </a:lvl5pPr>
          </a:lstStyle>
          <a:p>
            <a:pPr lvl="0"/>
            <a:r>
              <a:rPr lang="en-US"/>
              <a:t>Edit Master text styles</a:t>
            </a:r>
          </a:p>
          <a:p>
            <a:pPr lvl="1"/>
            <a:r>
              <a:rPr lang="en-US"/>
              <a:t>Second level</a:t>
            </a:r>
          </a:p>
          <a:p>
            <a:pPr lvl="2"/>
            <a:r>
              <a:rPr lang="en-US"/>
              <a:t>Third level</a:t>
            </a:r>
          </a:p>
          <a:p>
            <a:pPr lvl="3"/>
            <a:r>
              <a:rPr lang="en-US"/>
              <a:t>Fourth level</a:t>
            </a:r>
          </a:p>
        </p:txBody>
      </p:sp>
      <p:sp>
        <p:nvSpPr>
          <p:cNvPr id="66" name="Text Placeholder 65"/>
          <p:cNvSpPr>
            <a:spLocks noGrp="1"/>
          </p:cNvSpPr>
          <p:nvPr>
            <p:ph type="body" sz="quarter" idx="30" hasCustomPrompt="1"/>
          </p:nvPr>
        </p:nvSpPr>
        <p:spPr>
          <a:xfrm>
            <a:off x="523876" y="1436584"/>
            <a:ext cx="2057400" cy="574883"/>
          </a:xfrm>
          <a:prstGeom prst="rect">
            <a:avLst/>
          </a:prstGeom>
          <a:solidFill>
            <a:schemeClr val="accent6"/>
          </a:solidFill>
        </p:spPr>
        <p:txBody>
          <a:bodyPr anchor="ctr" anchorCtr="1">
            <a:normAutofit/>
          </a:bodyPr>
          <a:lstStyle>
            <a:lvl1pPr marL="0" indent="0" algn="ctr">
              <a:buNone/>
              <a:defRPr sz="1400" b="1" baseline="0">
                <a:solidFill>
                  <a:schemeClr val="bg1"/>
                </a:solidFill>
                <a:latin typeface="Gill Sans"/>
                <a:cs typeface="Gill Sans"/>
              </a:defRPr>
            </a:lvl1pPr>
            <a:lvl2pPr>
              <a:defRPr>
                <a:latin typeface="Gill Sans"/>
                <a:cs typeface="Gill Sans"/>
              </a:defRPr>
            </a:lvl2pPr>
            <a:lvl3pP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Call Out</a:t>
            </a:r>
          </a:p>
        </p:txBody>
      </p:sp>
      <p:sp>
        <p:nvSpPr>
          <p:cNvPr id="16" name="Text Placeholder 16"/>
          <p:cNvSpPr>
            <a:spLocks noGrp="1"/>
          </p:cNvSpPr>
          <p:nvPr>
            <p:ph type="body" sz="quarter" idx="22" hasCustomPrompt="1"/>
          </p:nvPr>
        </p:nvSpPr>
        <p:spPr>
          <a:xfrm>
            <a:off x="523876" y="701675"/>
            <a:ext cx="8096247" cy="349250"/>
          </a:xfrm>
          <a:prstGeom prst="rect">
            <a:avLst/>
          </a:prstGeom>
        </p:spPr>
        <p:txBody>
          <a:bodyPr lIns="0" tIns="0" rIns="0" bIns="0">
            <a:noAutofit/>
          </a:bodyPr>
          <a:lstStyle>
            <a:lvl1pPr marL="0" indent="0">
              <a:buNone/>
              <a:defRPr sz="2000">
                <a:solidFill>
                  <a:srgbClr val="F07F13"/>
                </a:solidFill>
                <a:latin typeface="+mj-lt"/>
              </a:defRPr>
            </a:lvl1pPr>
          </a:lstStyle>
          <a:p>
            <a:pPr lvl="0"/>
            <a:r>
              <a:rPr lang="en-US" dirty="0"/>
              <a:t>Click to edit Sub Title</a:t>
            </a:r>
          </a:p>
        </p:txBody>
      </p:sp>
      <p:sp>
        <p:nvSpPr>
          <p:cNvPr id="3" name="Title 2"/>
          <p:cNvSpPr>
            <a:spLocks noGrp="1"/>
          </p:cNvSpPr>
          <p:nvPr>
            <p:ph type="title" hasCustomPrompt="1"/>
          </p:nvPr>
        </p:nvSpPr>
        <p:spPr/>
        <p:txBody>
          <a:bodyPr/>
          <a:lstStyle/>
          <a:p>
            <a:r>
              <a:rPr lang="en-US" dirty="0"/>
              <a:t>CLICK TO EDIT TITLE</a:t>
            </a:r>
          </a:p>
        </p:txBody>
      </p:sp>
      <p:sp>
        <p:nvSpPr>
          <p:cNvPr id="23" name="Text Placeholder 14"/>
          <p:cNvSpPr>
            <a:spLocks noGrp="1"/>
          </p:cNvSpPr>
          <p:nvPr>
            <p:ph type="body" sz="quarter" idx="35" hasCustomPrompt="1"/>
          </p:nvPr>
        </p:nvSpPr>
        <p:spPr>
          <a:xfrm>
            <a:off x="740229" y="6356350"/>
            <a:ext cx="6174921" cy="365125"/>
          </a:xfrm>
        </p:spPr>
        <p:txBody>
          <a:bodyPr>
            <a:noAutofit/>
          </a:bodyPr>
          <a:lstStyle>
            <a:lvl1pPr marL="0" indent="0">
              <a:spcBef>
                <a:spcPts val="0"/>
              </a:spcBef>
              <a:buNone/>
              <a:defRPr sz="900" baseline="0"/>
            </a:lvl1pPr>
          </a:lstStyle>
          <a:p>
            <a:pPr lvl="0"/>
            <a:r>
              <a:rPr lang="en-US" dirty="0"/>
              <a:t>Click to add source/note</a:t>
            </a:r>
          </a:p>
        </p:txBody>
      </p:sp>
      <p:sp>
        <p:nvSpPr>
          <p:cNvPr id="17" name="Text Placeholder 65"/>
          <p:cNvSpPr>
            <a:spLocks noGrp="1"/>
          </p:cNvSpPr>
          <p:nvPr>
            <p:ph type="body" sz="quarter" idx="36" hasCustomPrompt="1"/>
          </p:nvPr>
        </p:nvSpPr>
        <p:spPr>
          <a:xfrm>
            <a:off x="523876" y="3097954"/>
            <a:ext cx="2057400" cy="574883"/>
          </a:xfrm>
          <a:prstGeom prst="rect">
            <a:avLst/>
          </a:prstGeom>
          <a:solidFill>
            <a:schemeClr val="accent6"/>
          </a:solidFill>
        </p:spPr>
        <p:txBody>
          <a:bodyPr anchor="ctr" anchorCtr="1">
            <a:normAutofit/>
          </a:bodyPr>
          <a:lstStyle>
            <a:lvl1pPr marL="0" indent="0" algn="ctr">
              <a:buNone/>
              <a:defRPr sz="1400" b="1" baseline="0">
                <a:solidFill>
                  <a:schemeClr val="bg1"/>
                </a:solidFill>
                <a:latin typeface="Gill Sans"/>
                <a:cs typeface="Gill Sans"/>
              </a:defRPr>
            </a:lvl1pPr>
            <a:lvl2pPr>
              <a:defRPr>
                <a:latin typeface="Gill Sans"/>
                <a:cs typeface="Gill Sans"/>
              </a:defRPr>
            </a:lvl2pPr>
            <a:lvl3pP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Call Out</a:t>
            </a:r>
          </a:p>
        </p:txBody>
      </p:sp>
      <p:sp>
        <p:nvSpPr>
          <p:cNvPr id="18" name="Text Placeholder 65"/>
          <p:cNvSpPr>
            <a:spLocks noGrp="1"/>
          </p:cNvSpPr>
          <p:nvPr>
            <p:ph type="body" sz="quarter" idx="37" hasCustomPrompt="1"/>
          </p:nvPr>
        </p:nvSpPr>
        <p:spPr>
          <a:xfrm>
            <a:off x="523876" y="4759325"/>
            <a:ext cx="2057400" cy="574883"/>
          </a:xfrm>
          <a:prstGeom prst="rect">
            <a:avLst/>
          </a:prstGeom>
          <a:solidFill>
            <a:schemeClr val="accent6"/>
          </a:solidFill>
        </p:spPr>
        <p:txBody>
          <a:bodyPr anchor="ctr" anchorCtr="1">
            <a:normAutofit/>
          </a:bodyPr>
          <a:lstStyle>
            <a:lvl1pPr marL="0" indent="0" algn="ctr">
              <a:buNone/>
              <a:defRPr sz="1400" b="1" baseline="0">
                <a:solidFill>
                  <a:schemeClr val="bg1"/>
                </a:solidFill>
                <a:latin typeface="Gill Sans"/>
                <a:cs typeface="Gill Sans"/>
              </a:defRPr>
            </a:lvl1pPr>
            <a:lvl2pPr>
              <a:defRPr>
                <a:latin typeface="Gill Sans"/>
                <a:cs typeface="Gill Sans"/>
              </a:defRPr>
            </a:lvl2pPr>
            <a:lvl3pP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Call Out</a:t>
            </a:r>
          </a:p>
        </p:txBody>
      </p:sp>
    </p:spTree>
    <p:extLst>
      <p:ext uri="{BB962C8B-B14F-4D97-AF65-F5344CB8AC3E}">
        <p14:creationId xmlns:p14="http://schemas.microsoft.com/office/powerpoint/2010/main" val="2229334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12" name="Isosceles Triangle 11"/>
          <p:cNvSpPr/>
          <p:nvPr userDrawn="1"/>
        </p:nvSpPr>
        <p:spPr>
          <a:xfrm rot="5400000">
            <a:off x="5050971" y="1932747"/>
            <a:ext cx="3294743" cy="3193143"/>
          </a:xfrm>
          <a:prstGeom prst="triangle">
            <a:avLst/>
          </a:prstGeom>
          <a:solidFill>
            <a:srgbClr val="5569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548640" tIns="182880" rIns="548640" bIns="182880" rtlCol="0" anchor="t">
            <a:spAutoFit/>
          </a:bodyPr>
          <a:lstStyle/>
          <a:p>
            <a:pPr algn="ctr"/>
            <a:endParaRPr lang="en-US" sz="1600" dirty="0">
              <a:solidFill>
                <a:schemeClr val="tx1"/>
              </a:solidFill>
              <a:latin typeface="+mj-lt"/>
            </a:endParaRPr>
          </a:p>
        </p:txBody>
      </p:sp>
      <p:sp>
        <p:nvSpPr>
          <p:cNvPr id="14" name="Title 1"/>
          <p:cNvSpPr>
            <a:spLocks noGrp="1"/>
          </p:cNvSpPr>
          <p:nvPr>
            <p:ph type="title" hasCustomPrompt="1"/>
          </p:nvPr>
        </p:nvSpPr>
        <p:spPr>
          <a:xfrm>
            <a:off x="523876" y="371475"/>
            <a:ext cx="8096248" cy="330200"/>
          </a:xfrm>
        </p:spPr>
        <p:txBody>
          <a:bodyPr/>
          <a:lstStyle>
            <a:lvl1pPr>
              <a:defRPr cap="all" baseline="0">
                <a:solidFill>
                  <a:srgbClr val="556991"/>
                </a:solidFill>
              </a:defRPr>
            </a:lvl1pPr>
          </a:lstStyle>
          <a:p>
            <a:r>
              <a:rPr lang="en-US" dirty="0"/>
              <a:t>CLICK TO EDIT TITLE</a:t>
            </a:r>
          </a:p>
        </p:txBody>
      </p:sp>
    </p:spTree>
    <p:extLst>
      <p:ext uri="{BB962C8B-B14F-4D97-AF65-F5344CB8AC3E}">
        <p14:creationId xmlns:p14="http://schemas.microsoft.com/office/powerpoint/2010/main" val="392591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17" name="TextBox 16"/>
          <p:cNvSpPr txBox="1"/>
          <p:nvPr userDrawn="1"/>
        </p:nvSpPr>
        <p:spPr>
          <a:xfrm>
            <a:off x="969963" y="1828800"/>
            <a:ext cx="7297737" cy="3547533"/>
          </a:xfrm>
          <a:prstGeom prst="rect">
            <a:avLst/>
          </a:prstGeom>
        </p:spPr>
        <p:txBody>
          <a:bodyPr wrap="square" lIns="0" tIns="0" rIns="0" bIns="0" rtlCol="0">
            <a:noAutofit/>
          </a:bodyPr>
          <a:lstStyle/>
          <a:p>
            <a:pPr marL="228600" indent="-228600">
              <a:buClr>
                <a:schemeClr val="tx2"/>
              </a:buClr>
              <a:buSzPct val="120000"/>
              <a:buFont typeface="Cambria" pitchFamily="18" charset="0"/>
              <a:buChar char="•"/>
            </a:pPr>
            <a:endParaRPr lang="en-US" sz="1000" dirty="0"/>
          </a:p>
        </p:txBody>
      </p:sp>
      <p:sp>
        <p:nvSpPr>
          <p:cNvPr id="21" name="TextBox 20"/>
          <p:cNvSpPr txBox="1"/>
          <p:nvPr userDrawn="1"/>
        </p:nvSpPr>
        <p:spPr>
          <a:xfrm>
            <a:off x="523875" y="1447800"/>
            <a:ext cx="8087740" cy="4123267"/>
          </a:xfrm>
          <a:prstGeom prst="rect">
            <a:avLst/>
          </a:prstGeom>
        </p:spPr>
        <p:txBody>
          <a:bodyPr wrap="square" lIns="0" tIns="0" rIns="0" bIns="0" rtlCol="0">
            <a:noAutofit/>
          </a:bodyPr>
          <a:lstStyle/>
          <a:p>
            <a:r>
              <a:rPr lang="en-US" sz="1400" b="0" dirty="0">
                <a:solidFill>
                  <a:schemeClr val="accent2">
                    <a:lumMod val="10000"/>
                  </a:schemeClr>
                </a:solidFill>
                <a:latin typeface="+mn-lt"/>
                <a:ea typeface="Verdana" pitchFamily="34" charset="0"/>
                <a:cs typeface="Verdana" pitchFamily="34" charset="0"/>
              </a:rPr>
              <a:t>The information in this presentation is not a recommendation or an offer of any securities and is provided solely for your informational purposes. Any references to securities listed in this document are not intended to constitute a current or past recommendation, investment advice of any kind, or a solicitation of an offer to buy or sell any securities or investment services. As described in this presentation, investments in Social Impact Bonds and any securities involve various risks, including potential loss of the invested principal. Investors should consider their individual financial objectives and investment risks when evaluating a security. Past performance is not a guarantee or indicator of future results or returns. </a:t>
            </a:r>
          </a:p>
          <a:p>
            <a:endParaRPr lang="en-US" sz="1400" b="0" dirty="0">
              <a:solidFill>
                <a:schemeClr val="accent2">
                  <a:lumMod val="10000"/>
                </a:schemeClr>
              </a:solidFill>
              <a:latin typeface="+mn-lt"/>
              <a:ea typeface="Verdana" pitchFamily="34" charset="0"/>
              <a:cs typeface="Verdana" pitchFamily="34" charset="0"/>
            </a:endParaRPr>
          </a:p>
          <a:p>
            <a:r>
              <a:rPr lang="en-US" sz="1400" b="0" dirty="0">
                <a:solidFill>
                  <a:schemeClr val="accent2">
                    <a:lumMod val="10000"/>
                  </a:schemeClr>
                </a:solidFill>
                <a:latin typeface="+mn-lt"/>
                <a:ea typeface="Verdana" pitchFamily="34" charset="0"/>
                <a:cs typeface="Verdana" pitchFamily="34" charset="0"/>
              </a:rPr>
              <a:t>In preparation of this presentation, the authors used sources that they believe to be reliable but cannot guarantee their accuracy or completeness. The content of this presentation is current as of the date of its writing without regard to the date on which you may access this information, and is subject to change at any time and for any reason.</a:t>
            </a:r>
          </a:p>
          <a:p>
            <a:endParaRPr lang="en-US" sz="1400" b="0" dirty="0">
              <a:solidFill>
                <a:schemeClr val="accent2">
                  <a:lumMod val="10000"/>
                </a:schemeClr>
              </a:solidFill>
              <a:latin typeface="+mn-lt"/>
              <a:ea typeface="Verdana" pitchFamily="34" charset="0"/>
              <a:cs typeface="Verdana" pitchFamily="34" charset="0"/>
            </a:endParaRPr>
          </a:p>
          <a:p>
            <a:r>
              <a:rPr lang="en-US" sz="1400" b="0" dirty="0">
                <a:solidFill>
                  <a:schemeClr val="accent2">
                    <a:lumMod val="10000"/>
                  </a:schemeClr>
                </a:solidFill>
                <a:latin typeface="+mn-lt"/>
                <a:ea typeface="Verdana" pitchFamily="34" charset="0"/>
                <a:cs typeface="Verdana" pitchFamily="34" charset="0"/>
              </a:rPr>
              <a:t>Social Finance does not provide tax advice. Accordingly, any discussion of US tax matters included in this presentation are not intended to be written or used, and cannot be used, in connection with the promotion, marketing, or recommendation by anyone (affiliated or not affiliated with Social Finance) of any security. Please consult your tax or financial professional about your specific situation.</a:t>
            </a:r>
          </a:p>
          <a:p>
            <a:endParaRPr lang="en-US" sz="1050" b="0" dirty="0">
              <a:solidFill>
                <a:schemeClr val="accent2">
                  <a:lumMod val="10000"/>
                </a:schemeClr>
              </a:solidFill>
              <a:latin typeface="+mn-lt"/>
              <a:ea typeface="Verdana" pitchFamily="34" charset="0"/>
              <a:cs typeface="Verdana" pitchFamily="34" charset="0"/>
            </a:endParaRPr>
          </a:p>
          <a:p>
            <a:pPr marL="228600" indent="-228600">
              <a:buClr>
                <a:schemeClr val="tx2"/>
              </a:buClr>
              <a:buSzPct val="120000"/>
              <a:buFont typeface="Cambria" pitchFamily="18" charset="0"/>
              <a:buChar char="•"/>
            </a:pPr>
            <a:endParaRPr lang="en-US" sz="1050" dirty="0">
              <a:latin typeface="+mn-lt"/>
            </a:endParaRPr>
          </a:p>
        </p:txBody>
      </p:sp>
      <p:sp>
        <p:nvSpPr>
          <p:cNvPr id="15" name="TextBox 14"/>
          <p:cNvSpPr txBox="1"/>
          <p:nvPr userDrawn="1"/>
        </p:nvSpPr>
        <p:spPr>
          <a:xfrm>
            <a:off x="523876" y="371475"/>
            <a:ext cx="7297737" cy="330200"/>
          </a:xfrm>
          <a:prstGeom prst="rect">
            <a:avLst/>
          </a:prstGeom>
        </p:spPr>
        <p:txBody>
          <a:bodyPr wrap="square" lIns="0" tIns="0" rIns="0" bIns="0" rtlCol="0">
            <a:noAutofit/>
          </a:bodyPr>
          <a:lstStyle/>
          <a:p>
            <a:pPr marL="0" indent="0">
              <a:buClr>
                <a:schemeClr val="tx2"/>
              </a:buClr>
              <a:buSzPct val="120000"/>
              <a:buFont typeface="Cambria" pitchFamily="18" charset="0"/>
              <a:buNone/>
            </a:pPr>
            <a:r>
              <a:rPr lang="en-US" sz="2000" cap="all" dirty="0">
                <a:solidFill>
                  <a:schemeClr val="accent6"/>
                </a:solidFill>
                <a:latin typeface="+mj-lt"/>
              </a:rPr>
              <a:t>disclosure</a:t>
            </a:r>
          </a:p>
        </p:txBody>
      </p:sp>
    </p:spTree>
    <p:extLst>
      <p:ext uri="{BB962C8B-B14F-4D97-AF65-F5344CB8AC3E}">
        <p14:creationId xmlns:p14="http://schemas.microsoft.com/office/powerpoint/2010/main" val="403796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3.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3"/>
            </p:custDataLst>
            <p:extLst>
              <p:ext uri="{D42A27DB-BD31-4B8C-83A1-F6EECF244321}">
                <p14:modId xmlns:p14="http://schemas.microsoft.com/office/powerpoint/2010/main" val="1291595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8" name="think-cell Slide" r:id="rId14" imgW="270" imgH="270" progId="TCLayout.ActiveDocument.1">
                  <p:embed/>
                </p:oleObj>
              </mc:Choice>
              <mc:Fallback>
                <p:oleObj name="think-cell Slide" r:id="rId14" imgW="270" imgH="270" progId="TCLayout.ActiveDocument.1">
                  <p:embed/>
                  <p:pic>
                    <p:nvPicPr>
                      <p:cNvPr id="4" name="Object 3"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5" name="TextBox 4"/>
          <p:cNvSpPr txBox="1"/>
          <p:nvPr/>
        </p:nvSpPr>
        <p:spPr>
          <a:xfrm>
            <a:off x="8534401" y="6355714"/>
            <a:ext cx="609600" cy="365761"/>
          </a:xfrm>
          <a:prstGeom prst="rect">
            <a:avLst/>
          </a:prstGeom>
        </p:spPr>
        <p:txBody>
          <a:bodyPr vert="horz" wrap="square" lIns="91440" tIns="0" rIns="0" bIns="0" rtlCol="0" anchor="ctr">
            <a:normAutofit/>
          </a:bodyPr>
          <a:lstStyle/>
          <a:p>
            <a:pPr algn="l"/>
            <a:fld id="{A0AEE792-F877-4EB0-B74D-75EF518B9B50}" type="slidenum">
              <a:rPr lang="en-US" sz="1200" smtClean="0"/>
              <a:pPr algn="l"/>
              <a:t>‹#›</a:t>
            </a:fld>
            <a:endParaRPr lang="en-US" sz="1200" dirty="0"/>
          </a:p>
        </p:txBody>
      </p:sp>
      <p:sp>
        <p:nvSpPr>
          <p:cNvPr id="2" name="Title Placeholder 1"/>
          <p:cNvSpPr>
            <a:spLocks noGrp="1"/>
          </p:cNvSpPr>
          <p:nvPr>
            <p:ph type="title"/>
          </p:nvPr>
        </p:nvSpPr>
        <p:spPr>
          <a:xfrm>
            <a:off x="523876" y="371475"/>
            <a:ext cx="8096248" cy="330200"/>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23875" y="1447800"/>
            <a:ext cx="8087740" cy="4678363"/>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triangle.png"/>
          <p:cNvPicPr>
            <a:picLocks noChangeAspect="1"/>
          </p:cNvPicPr>
          <p:nvPr/>
        </p:nvPicPr>
        <p:blipFill>
          <a:blip r:embed="rId16" cstate="print"/>
          <a:stretch>
            <a:fillRect/>
          </a:stretch>
        </p:blipFill>
        <p:spPr>
          <a:xfrm>
            <a:off x="284566" y="412750"/>
            <a:ext cx="123825" cy="247650"/>
          </a:xfrm>
          <a:prstGeom prst="rect">
            <a:avLst/>
          </a:prstGeom>
        </p:spPr>
      </p:pic>
      <p:cxnSp>
        <p:nvCxnSpPr>
          <p:cNvPr id="13" name="Straight Connector 12"/>
          <p:cNvCxnSpPr/>
          <p:nvPr/>
        </p:nvCxnSpPr>
        <p:spPr>
          <a:xfrm>
            <a:off x="8454644" y="6356963"/>
            <a:ext cx="0" cy="365760"/>
          </a:xfrm>
          <a:prstGeom prst="line">
            <a:avLst/>
          </a:prstGeom>
          <a:ln>
            <a:solidFill>
              <a:schemeClr val="accent5"/>
            </a:solidFill>
          </a:ln>
        </p:spPr>
        <p:style>
          <a:lnRef idx="1">
            <a:schemeClr val="accent2"/>
          </a:lnRef>
          <a:fillRef idx="0">
            <a:schemeClr val="accent2"/>
          </a:fillRef>
          <a:effectRef idx="0">
            <a:schemeClr val="accent2"/>
          </a:effectRef>
          <a:fontRef idx="minor">
            <a:schemeClr val="tx1"/>
          </a:fontRef>
        </p:style>
      </p:cxnSp>
      <p:pic>
        <p:nvPicPr>
          <p:cNvPr id="14" name="Picture 13" descr="socialfinancelogo_rgb.png"/>
          <p:cNvPicPr>
            <a:picLocks noChangeAspect="1"/>
          </p:cNvPicPr>
          <p:nvPr userDrawn="1"/>
        </p:nvPicPr>
        <p:blipFill>
          <a:blip r:embed="rId17" cstate="print"/>
          <a:stretch>
            <a:fillRect/>
          </a:stretch>
        </p:blipFill>
        <p:spPr>
          <a:xfrm>
            <a:off x="7252821" y="6424771"/>
            <a:ext cx="1070043" cy="228600"/>
          </a:xfrm>
          <a:prstGeom prst="rect">
            <a:avLst/>
          </a:prstGeom>
        </p:spPr>
      </p:pic>
      <p:sp>
        <p:nvSpPr>
          <p:cNvPr id="9" name="TextBox 8"/>
          <p:cNvSpPr txBox="1"/>
          <p:nvPr userDrawn="1"/>
        </p:nvSpPr>
        <p:spPr>
          <a:xfrm>
            <a:off x="3739462" y="6736904"/>
            <a:ext cx="1656566" cy="97277"/>
          </a:xfrm>
          <a:prstGeom prst="rect">
            <a:avLst/>
          </a:prstGeom>
        </p:spPr>
        <p:txBody>
          <a:bodyPr vert="horz" wrap="square" lIns="0" tIns="0" rIns="0" bIns="0" rtlCol="0">
            <a:normAutofit/>
          </a:bodyPr>
          <a:lstStyle/>
          <a:p>
            <a:pPr marL="0" indent="0" algn="ctr">
              <a:spcBef>
                <a:spcPts val="500"/>
              </a:spcBef>
              <a:buClr>
                <a:schemeClr val="tx2"/>
              </a:buClr>
              <a:buSzPct val="120000"/>
              <a:buFont typeface="Arial" pitchFamily="34" charset="0"/>
              <a:buNone/>
            </a:pPr>
            <a:r>
              <a:rPr lang="en-US" sz="600" i="1" dirty="0"/>
              <a:t>Social Finance, Inc. © 2020 Confidential</a:t>
            </a:r>
          </a:p>
        </p:txBody>
      </p:sp>
      <p:pic>
        <p:nvPicPr>
          <p:cNvPr id="12" name="Picture 11">
            <a:extLst>
              <a:ext uri="{FF2B5EF4-FFF2-40B4-BE49-F238E27FC236}">
                <a16:creationId xmlns:a16="http://schemas.microsoft.com/office/drawing/2014/main" id="{88405911-78F2-478D-80EC-126D409ACA5A}"/>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8441" y="6397180"/>
            <a:ext cx="934434" cy="412315"/>
          </a:xfrm>
          <a:prstGeom prst="rect">
            <a:avLst/>
          </a:prstGeom>
        </p:spPr>
      </p:pic>
    </p:spTree>
    <p:extLst>
      <p:ext uri="{BB962C8B-B14F-4D97-AF65-F5344CB8AC3E}">
        <p14:creationId xmlns:p14="http://schemas.microsoft.com/office/powerpoint/2010/main" val="4146798393"/>
      </p:ext>
    </p:extLst>
  </p:cSld>
  <p:clrMap bg1="lt1" tx1="dk1" bg2="lt2" tx2="dk2" accent1="accent1" accent2="accent2" accent3="accent3" accent4="accent4" accent5="accent5" accent6="accent6" hlink="hlink" folHlink="folHlink"/>
  <p:sldLayoutIdLst>
    <p:sldLayoutId id="2147483716" r:id="rId1"/>
    <p:sldLayoutId id="2147483701" r:id="rId2"/>
    <p:sldLayoutId id="2147483703" r:id="rId3"/>
    <p:sldLayoutId id="2147483704" r:id="rId4"/>
    <p:sldLayoutId id="2147483717" r:id="rId5"/>
    <p:sldLayoutId id="2147483705" r:id="rId6"/>
    <p:sldLayoutId id="2147483714" r:id="rId7"/>
    <p:sldLayoutId id="2147483712" r:id="rId8"/>
    <p:sldLayoutId id="2147483711" r:id="rId9"/>
    <p:sldLayoutId id="2147483713" r:id="rId10"/>
  </p:sldLayoutIdLst>
  <p:hf hdr="0" dt="0"/>
  <p:txStyles>
    <p:titleStyle>
      <a:lvl1pPr algn="l" defTabSz="914400" rtl="0" eaLnBrk="1" latinLnBrk="0" hangingPunct="1">
        <a:spcBef>
          <a:spcPct val="0"/>
        </a:spcBef>
        <a:buNone/>
        <a:defRPr sz="2000" kern="1200" cap="all" baseline="0">
          <a:solidFill>
            <a:schemeClr val="accent6"/>
          </a:solidFill>
          <a:latin typeface="+mj-lt"/>
          <a:ea typeface="+mj-ea"/>
          <a:cs typeface="+mj-cs"/>
        </a:defRPr>
      </a:lvl1pPr>
    </p:titleStyle>
    <p:bodyStyle>
      <a:lvl1pPr marL="182880" indent="-182880" algn="l" defTabSz="914400" rtl="0" eaLnBrk="1" latinLnBrk="0" hangingPunct="1">
        <a:spcBef>
          <a:spcPts val="500"/>
        </a:spcBef>
        <a:buClr>
          <a:schemeClr val="tx2"/>
        </a:buClr>
        <a:buSzPct val="120000"/>
        <a:buFont typeface="Arial" pitchFamily="34" charset="0"/>
        <a:buChar char="•"/>
        <a:defRPr sz="1600" kern="1200">
          <a:solidFill>
            <a:schemeClr val="tx1"/>
          </a:solidFill>
          <a:latin typeface="+mn-lt"/>
          <a:ea typeface="+mn-ea"/>
          <a:cs typeface="+mn-cs"/>
        </a:defRPr>
      </a:lvl1pPr>
      <a:lvl2pPr marL="457200" indent="-182880" algn="l" defTabSz="914400" rtl="0" eaLnBrk="1" latinLnBrk="0" hangingPunct="1">
        <a:spcBef>
          <a:spcPts val="100"/>
        </a:spcBef>
        <a:buClr>
          <a:schemeClr val="tx2"/>
        </a:buClr>
        <a:buFont typeface="Wingdings" pitchFamily="2" charset="2"/>
        <a:buChar char="§"/>
        <a:defRPr sz="1600" kern="1200">
          <a:solidFill>
            <a:schemeClr val="tx1"/>
          </a:solidFill>
          <a:latin typeface="+mn-lt"/>
          <a:ea typeface="+mn-ea"/>
          <a:cs typeface="+mn-cs"/>
        </a:defRPr>
      </a:lvl2pPr>
      <a:lvl3pPr marL="731520" indent="-182880" algn="l" defTabSz="914400" rtl="0" eaLnBrk="1" latinLnBrk="0" hangingPunct="1">
        <a:spcBef>
          <a:spcPts val="100"/>
        </a:spcBef>
        <a:buClr>
          <a:schemeClr val="tx2"/>
        </a:buClr>
        <a:buSzPct val="80000"/>
        <a:buFontTx/>
        <a:buBlip>
          <a:blip r:embed="rId19"/>
        </a:buBlip>
        <a:defRPr sz="1600" kern="1200">
          <a:solidFill>
            <a:schemeClr val="tx1"/>
          </a:solidFill>
          <a:latin typeface="+mn-lt"/>
          <a:ea typeface="+mn-ea"/>
          <a:cs typeface="+mn-cs"/>
        </a:defRPr>
      </a:lvl3pPr>
      <a:lvl4pPr marL="1005840" indent="-182880" algn="l" defTabSz="914400" rtl="0" eaLnBrk="1" latinLnBrk="0" hangingPunct="1">
        <a:spcBef>
          <a:spcPts val="100"/>
        </a:spcBef>
        <a:buClr>
          <a:schemeClr val="tx2"/>
        </a:buClr>
        <a:buSzPct val="80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spcBef>
          <a:spcPts val="100"/>
        </a:spcBef>
        <a:buClr>
          <a:schemeClr val="tx2"/>
        </a:buClr>
        <a:buSzPct val="80000"/>
        <a:buFontTx/>
        <a:buBlip>
          <a:blip r:embed="rId19"/>
        </a:buBlip>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p:cNvSpPr txBox="1"/>
          <p:nvPr/>
        </p:nvSpPr>
        <p:spPr>
          <a:xfrm>
            <a:off x="8534401" y="6355714"/>
            <a:ext cx="609600" cy="365761"/>
          </a:xfrm>
          <a:prstGeom prst="rect">
            <a:avLst/>
          </a:prstGeom>
        </p:spPr>
        <p:txBody>
          <a:bodyPr vert="horz" wrap="square" lIns="91440" tIns="0" rIns="0" bIns="0" rtlCol="0" anchor="ctr">
            <a:normAutofit/>
          </a:bodyPr>
          <a:lstStyle/>
          <a:p>
            <a:pPr algn="l"/>
            <a:fld id="{A0AEE792-F877-4EB0-B74D-75EF518B9B50}" type="slidenum">
              <a:rPr lang="en-US" sz="1200" smtClean="0"/>
              <a:t>‹#›</a:t>
            </a:fld>
            <a:endParaRPr lang="en-US" sz="1200" dirty="0"/>
          </a:p>
        </p:txBody>
      </p:sp>
      <p:sp>
        <p:nvSpPr>
          <p:cNvPr id="2" name="Title Placeholder 1"/>
          <p:cNvSpPr>
            <a:spLocks noGrp="1"/>
          </p:cNvSpPr>
          <p:nvPr>
            <p:ph type="title"/>
          </p:nvPr>
        </p:nvSpPr>
        <p:spPr>
          <a:xfrm>
            <a:off x="523876" y="371475"/>
            <a:ext cx="8096248" cy="330200"/>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523875" y="1447800"/>
            <a:ext cx="8087740" cy="4678363"/>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triangle.png"/>
          <p:cNvPicPr>
            <a:picLocks noChangeAspect="1"/>
          </p:cNvPicPr>
          <p:nvPr/>
        </p:nvPicPr>
        <p:blipFill>
          <a:blip r:embed="rId12" cstate="print"/>
          <a:stretch>
            <a:fillRect/>
          </a:stretch>
        </p:blipFill>
        <p:spPr>
          <a:xfrm>
            <a:off x="284566" y="412750"/>
            <a:ext cx="123825" cy="247650"/>
          </a:xfrm>
          <a:prstGeom prst="rect">
            <a:avLst/>
          </a:prstGeom>
        </p:spPr>
      </p:pic>
      <p:cxnSp>
        <p:nvCxnSpPr>
          <p:cNvPr id="13" name="Straight Connector 12"/>
          <p:cNvCxnSpPr/>
          <p:nvPr/>
        </p:nvCxnSpPr>
        <p:spPr>
          <a:xfrm>
            <a:off x="8454644" y="6356963"/>
            <a:ext cx="0" cy="365760"/>
          </a:xfrm>
          <a:prstGeom prst="line">
            <a:avLst/>
          </a:prstGeom>
          <a:ln>
            <a:solidFill>
              <a:schemeClr val="accent5"/>
            </a:solidFill>
          </a:ln>
        </p:spPr>
        <p:style>
          <a:lnRef idx="1">
            <a:schemeClr val="accent2"/>
          </a:lnRef>
          <a:fillRef idx="0">
            <a:schemeClr val="accent2"/>
          </a:fillRef>
          <a:effectRef idx="0">
            <a:schemeClr val="accent2"/>
          </a:effectRef>
          <a:fontRef idx="minor">
            <a:schemeClr val="tx1"/>
          </a:fontRef>
        </p:style>
      </p:cxnSp>
      <p:pic>
        <p:nvPicPr>
          <p:cNvPr id="14" name="Picture 13" descr="socialfinancelogo_rgb.png"/>
          <p:cNvPicPr>
            <a:picLocks noChangeAspect="1"/>
          </p:cNvPicPr>
          <p:nvPr/>
        </p:nvPicPr>
        <p:blipFill>
          <a:blip r:embed="rId13" cstate="print"/>
          <a:stretch>
            <a:fillRect/>
          </a:stretch>
        </p:blipFill>
        <p:spPr>
          <a:xfrm>
            <a:off x="7252821" y="6424771"/>
            <a:ext cx="1070043" cy="228600"/>
          </a:xfrm>
          <a:prstGeom prst="rect">
            <a:avLst/>
          </a:prstGeom>
        </p:spPr>
      </p:pic>
      <p:sp>
        <p:nvSpPr>
          <p:cNvPr id="9" name="TextBox 8"/>
          <p:cNvSpPr txBox="1"/>
          <p:nvPr userDrawn="1"/>
        </p:nvSpPr>
        <p:spPr>
          <a:xfrm>
            <a:off x="3739462" y="6736904"/>
            <a:ext cx="1656566" cy="97277"/>
          </a:xfrm>
          <a:prstGeom prst="rect">
            <a:avLst/>
          </a:prstGeom>
        </p:spPr>
        <p:txBody>
          <a:bodyPr vert="horz" wrap="square" lIns="0" tIns="0" rIns="0" bIns="0" rtlCol="0">
            <a:normAutofit/>
          </a:bodyPr>
          <a:lstStyle/>
          <a:p>
            <a:pPr marL="0" indent="0" algn="ctr">
              <a:spcBef>
                <a:spcPts val="500"/>
              </a:spcBef>
              <a:buClr>
                <a:schemeClr val="tx2"/>
              </a:buClr>
              <a:buSzPct val="120000"/>
              <a:buFont typeface="Arial" pitchFamily="34" charset="0"/>
              <a:buNone/>
            </a:pPr>
            <a:r>
              <a:rPr lang="en-US" sz="600" i="1" dirty="0"/>
              <a:t>Social Finance, Inc. © 2020 Confidential</a:t>
            </a:r>
          </a:p>
        </p:txBody>
      </p:sp>
    </p:spTree>
    <p:extLst>
      <p:ext uri="{BB962C8B-B14F-4D97-AF65-F5344CB8AC3E}">
        <p14:creationId xmlns:p14="http://schemas.microsoft.com/office/powerpoint/2010/main" val="234306371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Lst>
  <p:hf hdr="0" dt="0"/>
  <p:txStyles>
    <p:titleStyle>
      <a:lvl1pPr algn="l" defTabSz="914400" rtl="0" eaLnBrk="1" latinLnBrk="0" hangingPunct="1">
        <a:spcBef>
          <a:spcPct val="0"/>
        </a:spcBef>
        <a:buNone/>
        <a:defRPr sz="2000" kern="1200" cap="all" baseline="0">
          <a:solidFill>
            <a:schemeClr val="accent6"/>
          </a:solidFill>
          <a:latin typeface="+mj-lt"/>
          <a:ea typeface="+mj-ea"/>
          <a:cs typeface="+mj-cs"/>
        </a:defRPr>
      </a:lvl1pPr>
    </p:titleStyle>
    <p:bodyStyle>
      <a:lvl1pPr marL="182880" indent="-182880" algn="l" defTabSz="914400" rtl="0" eaLnBrk="1" latinLnBrk="0" hangingPunct="1">
        <a:spcBef>
          <a:spcPts val="500"/>
        </a:spcBef>
        <a:buClr>
          <a:schemeClr val="tx2"/>
        </a:buClr>
        <a:buSzPct val="120000"/>
        <a:buFont typeface="Arial" pitchFamily="34" charset="0"/>
        <a:buChar char="•"/>
        <a:defRPr sz="1600" kern="1200">
          <a:solidFill>
            <a:schemeClr val="tx1"/>
          </a:solidFill>
          <a:latin typeface="+mn-lt"/>
          <a:ea typeface="+mn-ea"/>
          <a:cs typeface="+mn-cs"/>
        </a:defRPr>
      </a:lvl1pPr>
      <a:lvl2pPr marL="457200" indent="-182880" algn="l" defTabSz="914400" rtl="0" eaLnBrk="1" latinLnBrk="0" hangingPunct="1">
        <a:spcBef>
          <a:spcPts val="100"/>
        </a:spcBef>
        <a:buClr>
          <a:schemeClr val="tx2"/>
        </a:buClr>
        <a:buFont typeface="Wingdings" pitchFamily="2" charset="2"/>
        <a:buChar char="§"/>
        <a:defRPr sz="1600" kern="1200">
          <a:solidFill>
            <a:schemeClr val="tx1"/>
          </a:solidFill>
          <a:latin typeface="+mn-lt"/>
          <a:ea typeface="+mn-ea"/>
          <a:cs typeface="+mn-cs"/>
        </a:defRPr>
      </a:lvl2pPr>
      <a:lvl3pPr marL="731520" indent="-182880" algn="l" defTabSz="914400" rtl="0" eaLnBrk="1" latinLnBrk="0" hangingPunct="1">
        <a:spcBef>
          <a:spcPts val="100"/>
        </a:spcBef>
        <a:buClr>
          <a:schemeClr val="tx2"/>
        </a:buClr>
        <a:buSzPct val="80000"/>
        <a:buFontTx/>
        <a:buBlip>
          <a:blip r:embed="rId14"/>
        </a:buBlip>
        <a:defRPr sz="1600" kern="1200">
          <a:solidFill>
            <a:schemeClr val="tx1"/>
          </a:solidFill>
          <a:latin typeface="+mn-lt"/>
          <a:ea typeface="+mn-ea"/>
          <a:cs typeface="+mn-cs"/>
        </a:defRPr>
      </a:lvl3pPr>
      <a:lvl4pPr marL="1005840" indent="-182880" algn="l" defTabSz="914400" rtl="0" eaLnBrk="1" latinLnBrk="0" hangingPunct="1">
        <a:spcBef>
          <a:spcPts val="100"/>
        </a:spcBef>
        <a:buClr>
          <a:schemeClr val="tx2"/>
        </a:buClr>
        <a:buSzPct val="80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spcBef>
          <a:spcPts val="100"/>
        </a:spcBef>
        <a:buClr>
          <a:schemeClr val="tx2"/>
        </a:buClr>
        <a:buSzPct val="80000"/>
        <a:buFontTx/>
        <a:buBlip>
          <a:blip r:embed="rId14"/>
        </a:buBlip>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surveymonkey.com/r/GBSH97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7D0162-2AD0-4129-85C1-D43953B7C756}"/>
              </a:ext>
            </a:extLst>
          </p:cNvPr>
          <p:cNvSpPr>
            <a:spLocks noGrp="1"/>
          </p:cNvSpPr>
          <p:nvPr>
            <p:ph type="title"/>
          </p:nvPr>
        </p:nvSpPr>
        <p:spPr/>
        <p:txBody>
          <a:bodyPr/>
          <a:lstStyle/>
          <a:p>
            <a:r>
              <a:rPr lang="en-US" b="1" dirty="0"/>
              <a:t>Data quality: </a:t>
            </a:r>
            <a:r>
              <a:rPr lang="en-US" dirty="0"/>
              <a:t>Guiding principles</a:t>
            </a:r>
          </a:p>
        </p:txBody>
      </p:sp>
      <p:sp>
        <p:nvSpPr>
          <p:cNvPr id="4" name="Text Placeholder 3">
            <a:extLst>
              <a:ext uri="{FF2B5EF4-FFF2-40B4-BE49-F238E27FC236}">
                <a16:creationId xmlns:a16="http://schemas.microsoft.com/office/drawing/2014/main" id="{8B33C183-1DA5-4A4F-8069-17A4E90370B5}"/>
              </a:ext>
            </a:extLst>
          </p:cNvPr>
          <p:cNvSpPr>
            <a:spLocks noGrp="1"/>
          </p:cNvSpPr>
          <p:nvPr>
            <p:ph type="body" sz="quarter" idx="24"/>
          </p:nvPr>
        </p:nvSpPr>
        <p:spPr/>
        <p:txBody>
          <a:bodyPr/>
          <a:lstStyle/>
          <a:p>
            <a:r>
              <a:rPr lang="en-US" dirty="0"/>
              <a:t>Keep these in mind during the data entry and submission process</a:t>
            </a:r>
          </a:p>
        </p:txBody>
      </p:sp>
      <p:sp>
        <p:nvSpPr>
          <p:cNvPr id="5" name="Text Placeholder 4">
            <a:extLst>
              <a:ext uri="{FF2B5EF4-FFF2-40B4-BE49-F238E27FC236}">
                <a16:creationId xmlns:a16="http://schemas.microsoft.com/office/drawing/2014/main" id="{806A2C40-E697-4785-AB21-3BB779E3A0CA}"/>
              </a:ext>
            </a:extLst>
          </p:cNvPr>
          <p:cNvSpPr>
            <a:spLocks noGrp="1"/>
          </p:cNvSpPr>
          <p:nvPr>
            <p:ph type="body" sz="quarter" idx="28"/>
          </p:nvPr>
        </p:nvSpPr>
        <p:spPr/>
        <p:txBody>
          <a:bodyPr/>
          <a:lstStyle/>
          <a:p>
            <a:endParaRPr lang="en-US"/>
          </a:p>
        </p:txBody>
      </p:sp>
      <p:sp>
        <p:nvSpPr>
          <p:cNvPr id="6" name="Rectangle 5">
            <a:extLst>
              <a:ext uri="{FF2B5EF4-FFF2-40B4-BE49-F238E27FC236}">
                <a16:creationId xmlns:a16="http://schemas.microsoft.com/office/drawing/2014/main" id="{AD695913-B004-4244-8383-91B3251CA242}"/>
              </a:ext>
            </a:extLst>
          </p:cNvPr>
          <p:cNvSpPr/>
          <p:nvPr/>
        </p:nvSpPr>
        <p:spPr>
          <a:xfrm>
            <a:off x="523876" y="1213642"/>
            <a:ext cx="1762124" cy="101441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Review for data completeness</a:t>
            </a:r>
          </a:p>
        </p:txBody>
      </p:sp>
      <p:sp>
        <p:nvSpPr>
          <p:cNvPr id="7" name="Rectangle 6">
            <a:extLst>
              <a:ext uri="{FF2B5EF4-FFF2-40B4-BE49-F238E27FC236}">
                <a16:creationId xmlns:a16="http://schemas.microsoft.com/office/drawing/2014/main" id="{CA1A27C6-4B64-43EB-B721-30F17884EBF2}"/>
              </a:ext>
            </a:extLst>
          </p:cNvPr>
          <p:cNvSpPr/>
          <p:nvPr/>
        </p:nvSpPr>
        <p:spPr>
          <a:xfrm>
            <a:off x="2430687" y="1213642"/>
            <a:ext cx="6189435" cy="1014413"/>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Did you submit all the information requested by Ready by Five for your program? Is there substantial missing information (e.g., gaps in time)?</a:t>
            </a:r>
          </a:p>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Is there duplicate data?</a:t>
            </a:r>
          </a:p>
        </p:txBody>
      </p:sp>
      <p:sp>
        <p:nvSpPr>
          <p:cNvPr id="8" name="Rectangle 7">
            <a:extLst>
              <a:ext uri="{FF2B5EF4-FFF2-40B4-BE49-F238E27FC236}">
                <a16:creationId xmlns:a16="http://schemas.microsoft.com/office/drawing/2014/main" id="{6D0B7B13-1192-4EA0-AD0E-CAD054BFAE53}"/>
              </a:ext>
            </a:extLst>
          </p:cNvPr>
          <p:cNvSpPr/>
          <p:nvPr/>
        </p:nvSpPr>
        <p:spPr>
          <a:xfrm>
            <a:off x="523878" y="2305310"/>
            <a:ext cx="1762124" cy="101441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Double check dates</a:t>
            </a:r>
          </a:p>
        </p:txBody>
      </p:sp>
      <p:sp>
        <p:nvSpPr>
          <p:cNvPr id="9" name="Rectangle 8">
            <a:extLst>
              <a:ext uri="{FF2B5EF4-FFF2-40B4-BE49-F238E27FC236}">
                <a16:creationId xmlns:a16="http://schemas.microsoft.com/office/drawing/2014/main" id="{6E0FF3E8-5AD7-43B1-AA1E-41969D163370}"/>
              </a:ext>
            </a:extLst>
          </p:cNvPr>
          <p:cNvSpPr/>
          <p:nvPr/>
        </p:nvSpPr>
        <p:spPr>
          <a:xfrm>
            <a:off x="2430689" y="2305310"/>
            <a:ext cx="6189435" cy="1014413"/>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How is the date formatted? (should be MM/DD/YYYY)</a:t>
            </a:r>
          </a:p>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Are the dates in range? (e.g., date of birth, encounter date, etc.)</a:t>
            </a:r>
          </a:p>
        </p:txBody>
      </p:sp>
      <p:sp>
        <p:nvSpPr>
          <p:cNvPr id="10" name="Rectangle 9">
            <a:extLst>
              <a:ext uri="{FF2B5EF4-FFF2-40B4-BE49-F238E27FC236}">
                <a16:creationId xmlns:a16="http://schemas.microsoft.com/office/drawing/2014/main" id="{44D5FB26-CDAE-46E7-B5B5-C400A381E584}"/>
              </a:ext>
            </a:extLst>
          </p:cNvPr>
          <p:cNvSpPr/>
          <p:nvPr/>
        </p:nvSpPr>
        <p:spPr>
          <a:xfrm>
            <a:off x="523878" y="3396977"/>
            <a:ext cx="1762124" cy="101441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Always sanity check</a:t>
            </a:r>
          </a:p>
        </p:txBody>
      </p:sp>
      <p:sp>
        <p:nvSpPr>
          <p:cNvPr id="11" name="Rectangle 10">
            <a:extLst>
              <a:ext uri="{FF2B5EF4-FFF2-40B4-BE49-F238E27FC236}">
                <a16:creationId xmlns:a16="http://schemas.microsoft.com/office/drawing/2014/main" id="{CD017343-7AC9-48D1-936D-32466F715308}"/>
              </a:ext>
            </a:extLst>
          </p:cNvPr>
          <p:cNvSpPr/>
          <p:nvPr/>
        </p:nvSpPr>
        <p:spPr>
          <a:xfrm>
            <a:off x="2430689" y="3396977"/>
            <a:ext cx="6189435" cy="1014413"/>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What do you not understand about data that has been received?</a:t>
            </a:r>
          </a:p>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Does the data submitted make sense? (e.g., is the zip code in range?)</a:t>
            </a:r>
          </a:p>
        </p:txBody>
      </p:sp>
      <p:sp>
        <p:nvSpPr>
          <p:cNvPr id="13" name="Rectangle 12">
            <a:extLst>
              <a:ext uri="{FF2B5EF4-FFF2-40B4-BE49-F238E27FC236}">
                <a16:creationId xmlns:a16="http://schemas.microsoft.com/office/drawing/2014/main" id="{9606C1A0-A464-4413-A43D-090AF9219E99}"/>
              </a:ext>
            </a:extLst>
          </p:cNvPr>
          <p:cNvSpPr/>
          <p:nvPr/>
        </p:nvSpPr>
        <p:spPr>
          <a:xfrm>
            <a:off x="523876" y="4488643"/>
            <a:ext cx="1762124" cy="1014413"/>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Arial" panose="020B0604020202020204" pitchFamily="34" charset="0"/>
                <a:cs typeface="Arial" panose="020B0604020202020204" pitchFamily="34" charset="0"/>
              </a:rPr>
              <a:t>Is the Data in the Correct Format</a:t>
            </a:r>
          </a:p>
        </p:txBody>
      </p:sp>
      <p:sp>
        <p:nvSpPr>
          <p:cNvPr id="14" name="Rectangle 13">
            <a:extLst>
              <a:ext uri="{FF2B5EF4-FFF2-40B4-BE49-F238E27FC236}">
                <a16:creationId xmlns:a16="http://schemas.microsoft.com/office/drawing/2014/main" id="{06E985ED-05D5-47FF-8D5F-C58B4ADEE0D5}"/>
              </a:ext>
            </a:extLst>
          </p:cNvPr>
          <p:cNvSpPr/>
          <p:nvPr/>
        </p:nvSpPr>
        <p:spPr>
          <a:xfrm>
            <a:off x="2430687" y="4488643"/>
            <a:ext cx="6189435" cy="1014413"/>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When Submitting are the file all in CSV format?</a:t>
            </a:r>
          </a:p>
          <a:p>
            <a:pPr marL="285750" indent="-285750">
              <a:spcBef>
                <a:spcPts val="300"/>
              </a:spcBef>
              <a:buClr>
                <a:schemeClr val="accent6">
                  <a:lumMod val="60000"/>
                  <a:lumOff val="40000"/>
                </a:schemeClr>
              </a:buClr>
              <a:buFont typeface="Wingdings" panose="05000000000000000000" pitchFamily="2" charset="2"/>
              <a:buChar char="§"/>
            </a:pPr>
            <a:r>
              <a:rPr lang="en-US" sz="1400" i="1" dirty="0">
                <a:solidFill>
                  <a:schemeClr val="tx1"/>
                </a:solidFill>
                <a:latin typeface="Arial" panose="020B0604020202020204" pitchFamily="34" charset="0"/>
                <a:cs typeface="Arial" panose="020B0604020202020204" pitchFamily="34" charset="0"/>
              </a:rPr>
              <a:t>Are all data fields in the format shown in the Template Data Submission?</a:t>
            </a:r>
          </a:p>
        </p:txBody>
      </p:sp>
    </p:spTree>
    <p:extLst>
      <p:ext uri="{BB962C8B-B14F-4D97-AF65-F5344CB8AC3E}">
        <p14:creationId xmlns:p14="http://schemas.microsoft.com/office/powerpoint/2010/main" val="93272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83CBBB-6C82-4D64-8BD0-AD9525119996}"/>
              </a:ext>
            </a:extLst>
          </p:cNvPr>
          <p:cNvSpPr>
            <a:spLocks noGrp="1"/>
          </p:cNvSpPr>
          <p:nvPr>
            <p:ph type="title"/>
          </p:nvPr>
        </p:nvSpPr>
        <p:spPr/>
        <p:txBody>
          <a:bodyPr/>
          <a:lstStyle/>
          <a:p>
            <a:r>
              <a:rPr lang="en-US" b="1" dirty="0"/>
              <a:t>Data quality: </a:t>
            </a:r>
            <a:r>
              <a:rPr lang="en-US" dirty="0"/>
              <a:t>Identifying problems</a:t>
            </a:r>
          </a:p>
        </p:txBody>
      </p:sp>
      <p:sp>
        <p:nvSpPr>
          <p:cNvPr id="5" name="Text Placeholder 4">
            <a:extLst>
              <a:ext uri="{FF2B5EF4-FFF2-40B4-BE49-F238E27FC236}">
                <a16:creationId xmlns:a16="http://schemas.microsoft.com/office/drawing/2014/main" id="{E7427D55-FDFA-4490-9916-DEEF1CF921BA}"/>
              </a:ext>
            </a:extLst>
          </p:cNvPr>
          <p:cNvSpPr>
            <a:spLocks noGrp="1"/>
          </p:cNvSpPr>
          <p:nvPr>
            <p:ph type="body" sz="quarter" idx="28"/>
          </p:nvPr>
        </p:nvSpPr>
        <p:spPr/>
        <p:txBody>
          <a:bodyPr/>
          <a:lstStyle/>
          <a:p>
            <a:endParaRPr lang="en-US"/>
          </a:p>
        </p:txBody>
      </p:sp>
      <p:graphicFrame>
        <p:nvGraphicFramePr>
          <p:cNvPr id="9" name="Table 5">
            <a:extLst>
              <a:ext uri="{FF2B5EF4-FFF2-40B4-BE49-F238E27FC236}">
                <a16:creationId xmlns:a16="http://schemas.microsoft.com/office/drawing/2014/main" id="{2192E4A7-3D95-4EA0-8889-C8FDC50AD339}"/>
              </a:ext>
            </a:extLst>
          </p:cNvPr>
          <p:cNvGraphicFramePr>
            <a:graphicFrameLocks noGrp="1"/>
          </p:cNvGraphicFramePr>
          <p:nvPr>
            <p:extLst>
              <p:ext uri="{D42A27DB-BD31-4B8C-83A1-F6EECF244321}">
                <p14:modId xmlns:p14="http://schemas.microsoft.com/office/powerpoint/2010/main" val="1711488905"/>
              </p:ext>
            </p:extLst>
          </p:nvPr>
        </p:nvGraphicFramePr>
        <p:xfrm>
          <a:off x="523876" y="1170940"/>
          <a:ext cx="8279129" cy="4339903"/>
        </p:xfrm>
        <a:graphic>
          <a:graphicData uri="http://schemas.openxmlformats.org/drawingml/2006/table">
            <a:tbl>
              <a:tblPr>
                <a:tableStyleId>{68D230F3-CF80-4859-8CE7-A43EE81993B5}</a:tableStyleId>
              </a:tblPr>
              <a:tblGrid>
                <a:gridCol w="1922955">
                  <a:extLst>
                    <a:ext uri="{9D8B030D-6E8A-4147-A177-3AD203B41FA5}">
                      <a16:colId xmlns:a16="http://schemas.microsoft.com/office/drawing/2014/main" val="1045831923"/>
                    </a:ext>
                  </a:extLst>
                </a:gridCol>
                <a:gridCol w="6356174">
                  <a:extLst>
                    <a:ext uri="{9D8B030D-6E8A-4147-A177-3AD203B41FA5}">
                      <a16:colId xmlns:a16="http://schemas.microsoft.com/office/drawing/2014/main" val="1252020390"/>
                    </a:ext>
                  </a:extLst>
                </a:gridCol>
              </a:tblGrid>
              <a:tr h="326084">
                <a:tc>
                  <a:txBody>
                    <a:bodyPr/>
                    <a:lstStyle/>
                    <a:p>
                      <a:pPr algn="l"/>
                      <a:r>
                        <a:rPr lang="en-US" sz="1200" b="1" i="0" dirty="0">
                          <a:solidFill>
                            <a:schemeClr val="bg1"/>
                          </a:solidFill>
                          <a:latin typeface="Arial" panose="020B0604020202020204" pitchFamily="34" charset="0"/>
                          <a:cs typeface="Arial" panose="020B0604020202020204" pitchFamily="34" charset="0"/>
                        </a:rPr>
                        <a:t>Issue</a:t>
                      </a:r>
                    </a:p>
                  </a:txBody>
                  <a:tcPr marL="182880" marR="178191" marT="91440" marB="91440">
                    <a:lnL w="12700" cap="flat" cmpd="sng" algn="ctr">
                      <a:solidFill>
                        <a:schemeClr val="accent6"/>
                      </a:solidFill>
                      <a:prstDash val="solid"/>
                      <a:round/>
                      <a:headEnd type="none" w="med" len="med"/>
                      <a:tailEnd type="none" w="med" len="med"/>
                    </a:lnL>
                    <a:lnT w="12700" cap="flat" cmpd="sng" algn="ctr">
                      <a:solidFill>
                        <a:schemeClr val="accent6"/>
                      </a:solidFill>
                      <a:prstDash val="solid"/>
                      <a:round/>
                      <a:headEnd type="none" w="med" len="med"/>
                      <a:tailEnd type="none" w="med" len="med"/>
                    </a:lnT>
                    <a:solidFill>
                      <a:schemeClr val="accent6"/>
                    </a:solidFill>
                  </a:tcPr>
                </a:tc>
                <a:tc>
                  <a:txBody>
                    <a:bodyPr/>
                    <a:lstStyle/>
                    <a:p>
                      <a:pPr algn="l"/>
                      <a:r>
                        <a:rPr lang="en-US" sz="1200" b="1" i="0" dirty="0">
                          <a:solidFill>
                            <a:schemeClr val="bg1"/>
                          </a:solidFill>
                          <a:latin typeface="Arial" panose="020B0604020202020204" pitchFamily="34" charset="0"/>
                          <a:cs typeface="Arial" panose="020B0604020202020204" pitchFamily="34" charset="0"/>
                        </a:rPr>
                        <a:t>Question and subsequent check</a:t>
                      </a:r>
                    </a:p>
                  </a:txBody>
                  <a:tcPr marL="182880" marR="178191" marT="91440" marB="91440">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solidFill>
                      <a:schemeClr val="accent6"/>
                    </a:solidFill>
                  </a:tcPr>
                </a:tc>
                <a:extLst>
                  <a:ext uri="{0D108BD9-81ED-4DB2-BD59-A6C34878D82A}">
                    <a16:rowId xmlns:a16="http://schemas.microsoft.com/office/drawing/2014/main" val="2254343532"/>
                  </a:ext>
                </a:extLst>
              </a:tr>
              <a:tr h="609652">
                <a:tc>
                  <a:txBody>
                    <a:bodyPr/>
                    <a:lstStyle/>
                    <a:p>
                      <a:pPr algn="l"/>
                      <a:r>
                        <a:rPr lang="en-US" sz="1200" b="1" i="0" dirty="0">
                          <a:latin typeface="Arial" panose="020B0604020202020204" pitchFamily="34" charset="0"/>
                          <a:cs typeface="Arial" panose="020B0604020202020204" pitchFamily="34" charset="0"/>
                        </a:rPr>
                        <a:t>Missing fields in data</a:t>
                      </a:r>
                    </a:p>
                  </a:txBody>
                  <a:tcPr>
                    <a:lnL w="12700" cap="flat" cmpd="sng" algn="ctr">
                      <a:solidFill>
                        <a:schemeClr val="accent6"/>
                      </a:solidFill>
                      <a:prstDash val="solid"/>
                      <a:round/>
                      <a:headEnd type="none" w="med" len="med"/>
                      <a:tailEnd type="none" w="med" len="med"/>
                    </a:lnL>
                    <a:solidFill>
                      <a:schemeClr val="accent6">
                        <a:lumMod val="20000"/>
                        <a:lumOff val="80000"/>
                      </a:schemeClr>
                    </a:solidFill>
                  </a:tcPr>
                </a:tc>
                <a:tc>
                  <a:txBody>
                    <a:bodyPr/>
                    <a:lstStyle/>
                    <a:p>
                      <a:pPr algn="l"/>
                      <a:r>
                        <a:rPr lang="en-US" sz="1200" b="0" i="0" dirty="0">
                          <a:latin typeface="Arial" panose="020B0604020202020204" pitchFamily="34" charset="0"/>
                          <a:cs typeface="Arial" panose="020B0604020202020204" pitchFamily="34" charset="0"/>
                        </a:rPr>
                        <a:t>Are you </a:t>
                      </a:r>
                      <a:r>
                        <a:rPr lang="en-US" sz="1200" b="1" i="0" dirty="0">
                          <a:latin typeface="Arial" panose="020B0604020202020204" pitchFamily="34" charset="0"/>
                          <a:cs typeface="Arial" panose="020B0604020202020204" pitchFamily="34" charset="0"/>
                        </a:rPr>
                        <a:t>missing a variable that was requested</a:t>
                      </a:r>
                      <a:r>
                        <a:rPr lang="en-US" sz="1200" b="0" i="0" dirty="0">
                          <a:latin typeface="Arial" panose="020B0604020202020204" pitchFamily="34" charset="0"/>
                          <a:cs typeface="Arial" panose="020B0604020202020204" pitchFamily="34" charset="0"/>
                        </a:rPr>
                        <a:t>?</a:t>
                      </a:r>
                    </a:p>
                    <a:p>
                      <a:pPr marL="173736" indent="-173736" algn="l">
                        <a:buClr>
                          <a:schemeClr val="tx2"/>
                        </a:buClr>
                        <a:buSzPct val="120000"/>
                        <a:buFont typeface="Wingdings" panose="05000000000000000000" pitchFamily="2" charset="2"/>
                        <a:buChar char="§"/>
                      </a:pPr>
                      <a:r>
                        <a:rPr lang="en-US" sz="1200" b="0" i="0" dirty="0">
                          <a:latin typeface="Arial" panose="020B0604020202020204" pitchFamily="34" charset="0"/>
                          <a:cs typeface="Arial" panose="020B0604020202020204" pitchFamily="34" charset="0"/>
                        </a:rPr>
                        <a:t>Compare to data fields document to generate a list of missing variables</a:t>
                      </a:r>
                    </a:p>
                  </a:txBody>
                  <a:tcPr>
                    <a:lnR w="12700" cap="flat" cmpd="sng" algn="ctr">
                      <a:solidFill>
                        <a:schemeClr val="accent6"/>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8887276"/>
                  </a:ext>
                </a:extLst>
              </a:tr>
              <a:tr h="593293">
                <a:tc>
                  <a:txBody>
                    <a:bodyPr/>
                    <a:lstStyle/>
                    <a:p>
                      <a:pPr algn="l"/>
                      <a:r>
                        <a:rPr lang="en-US" sz="1200" b="1" dirty="0">
                          <a:latin typeface="Arial" panose="020B0604020202020204" pitchFamily="34" charset="0"/>
                          <a:cs typeface="Arial" panose="020B0604020202020204" pitchFamily="34" charset="0"/>
                        </a:rPr>
                        <a:t>Fewer/more observations</a:t>
                      </a:r>
                    </a:p>
                  </a:txBody>
                  <a:tcPr>
                    <a:lnL w="12700" cap="flat" cmpd="sng" algn="ctr">
                      <a:solidFill>
                        <a:schemeClr val="accent6"/>
                      </a:solidFill>
                      <a:prstDash val="solid"/>
                      <a:round/>
                      <a:headEnd type="none" w="med" len="med"/>
                      <a:tailEnd type="none" w="med" len="med"/>
                    </a:lnL>
                    <a:solidFill>
                      <a:schemeClr val="accent6">
                        <a:lumMod val="20000"/>
                        <a:lumOff val="80000"/>
                      </a:schemeClr>
                    </a:solidFill>
                  </a:tcPr>
                </a:tc>
                <a:tc>
                  <a:txBody>
                    <a:bodyPr/>
                    <a:lstStyle/>
                    <a:p>
                      <a:pPr marL="0" lvl="0" indent="-265176" algn="l">
                        <a:spcBef>
                          <a:spcPts val="200"/>
                        </a:spcBef>
                        <a:buClr>
                          <a:schemeClr val="tx2"/>
                        </a:buClr>
                        <a:buSzPct val="120000"/>
                        <a:buFont typeface="Arial" panose="020B0604020202020204" pitchFamily="34" charset="0"/>
                        <a:buNone/>
                      </a:pPr>
                      <a:r>
                        <a:rPr lang="en-US" sz="1200" b="0" i="0" dirty="0">
                          <a:latin typeface="Arial" panose="020B0604020202020204" pitchFamily="34" charset="0"/>
                          <a:cs typeface="Arial" panose="020B0604020202020204" pitchFamily="34" charset="0"/>
                        </a:rPr>
                        <a:t>Are </a:t>
                      </a:r>
                      <a:r>
                        <a:rPr lang="en-US" sz="1200" b="1" i="0" dirty="0">
                          <a:latin typeface="Arial" panose="020B0604020202020204" pitchFamily="34" charset="0"/>
                          <a:cs typeface="Arial" panose="020B0604020202020204" pitchFamily="34" charset="0"/>
                        </a:rPr>
                        <a:t>there more/less observations than expected </a:t>
                      </a:r>
                      <a:r>
                        <a:rPr lang="en-US" sz="1200" b="0" i="0" dirty="0">
                          <a:latin typeface="Arial" panose="020B0604020202020204" pitchFamily="34" charset="0"/>
                          <a:cs typeface="Arial" panose="020B0604020202020204" pitchFamily="34" charset="0"/>
                        </a:rPr>
                        <a:t>in your data?</a:t>
                      </a:r>
                    </a:p>
                    <a:p>
                      <a:pPr marL="173736" marR="0" lvl="0" indent="-173736"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r>
                        <a:rPr lang="en-US" sz="1200" b="0" i="0" dirty="0">
                          <a:latin typeface="Arial" panose="020B0604020202020204" pitchFamily="34" charset="0"/>
                          <a:cs typeface="Arial" panose="020B0604020202020204" pitchFamily="34" charset="0"/>
                        </a:rPr>
                        <a:t>Determine the direction of the error (more or less than expected), then run some of the data checks below</a:t>
                      </a:r>
                    </a:p>
                  </a:txBody>
                  <a:tcPr>
                    <a:lnR w="12700" cap="flat" cmpd="sng" algn="ctr">
                      <a:solidFill>
                        <a:schemeClr val="accent6"/>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539527498"/>
                  </a:ext>
                </a:extLst>
              </a:tr>
              <a:tr h="430250">
                <a:tc>
                  <a:txBody>
                    <a:bodyPr/>
                    <a:lstStyle/>
                    <a:p>
                      <a:pPr marL="0" lvl="1" indent="0" algn="l" defTabSz="914400" rtl="0" eaLnBrk="1" latinLnBrk="0" hangingPunct="1">
                        <a:spcBef>
                          <a:spcPts val="200"/>
                        </a:spcBef>
                        <a:buClr>
                          <a:schemeClr val="tx2"/>
                        </a:buClr>
                        <a:buSzPct val="120000"/>
                        <a:buFont typeface="Arial" panose="020B0604020202020204" pitchFamily="34" charset="0"/>
                        <a:buNone/>
                      </a:pPr>
                      <a:r>
                        <a:rPr lang="en-US" sz="1200" b="1" i="0" kern="1200" dirty="0">
                          <a:solidFill>
                            <a:schemeClr val="tx1"/>
                          </a:solidFill>
                          <a:latin typeface="Arial" panose="020B0604020202020204" pitchFamily="34" charset="0"/>
                          <a:ea typeface="+mn-ea"/>
                          <a:cs typeface="Arial" panose="020B0604020202020204" pitchFamily="34" charset="0"/>
                        </a:rPr>
                        <a:t>Gaps in time period</a:t>
                      </a:r>
                    </a:p>
                  </a:txBody>
                  <a:tcPr>
                    <a:lnL w="12700" cap="flat" cmpd="sng" algn="ctr">
                      <a:solidFill>
                        <a:schemeClr val="accent6"/>
                      </a:solidFill>
                      <a:prstDash val="solid"/>
                      <a:round/>
                      <a:headEnd type="none" w="med" len="med"/>
                      <a:tailEnd type="none" w="med" len="med"/>
                    </a:lnL>
                    <a:lnB w="12700" cap="flat" cmpd="sng" algn="ctr">
                      <a:solidFill>
                        <a:schemeClr val="accent6">
                          <a:lumMod val="20000"/>
                          <a:lumOff val="80000"/>
                        </a:schemeClr>
                      </a:solidFill>
                      <a:prstDash val="solid"/>
                      <a:round/>
                      <a:headEnd type="none" w="med" len="med"/>
                      <a:tailEnd type="none" w="med" len="med"/>
                    </a:lnB>
                    <a:solidFill>
                      <a:schemeClr val="accent6">
                        <a:lumMod val="20000"/>
                        <a:lumOff val="80000"/>
                      </a:schemeClr>
                    </a:solidFill>
                  </a:tcPr>
                </a:tc>
                <a:tc>
                  <a:txBody>
                    <a:bodyPr/>
                    <a:lstStyle/>
                    <a:p>
                      <a:pPr marL="0" marR="0" lvl="1" indent="0" algn="l" defTabSz="914400" rtl="0" eaLnBrk="1" fontAlgn="auto" latinLnBrk="0" hangingPunct="1">
                        <a:lnSpc>
                          <a:spcPct val="100000"/>
                        </a:lnSpc>
                        <a:spcBef>
                          <a:spcPts val="200"/>
                        </a:spcBef>
                        <a:spcAft>
                          <a:spcPts val="0"/>
                        </a:spcAft>
                        <a:buClr>
                          <a:schemeClr val="tx2"/>
                        </a:buClr>
                        <a:buSzPct val="120000"/>
                        <a:buFont typeface="Arial" panose="020B0604020202020204" pitchFamily="34" charset="0"/>
                        <a:buNone/>
                        <a:tabLst/>
                        <a:defRPr/>
                      </a:pPr>
                      <a:r>
                        <a:rPr lang="en-US" sz="1200" i="0" kern="1200" dirty="0">
                          <a:solidFill>
                            <a:schemeClr val="tx1"/>
                          </a:solidFill>
                          <a:latin typeface="Arial" panose="020B0604020202020204" pitchFamily="34" charset="0"/>
                          <a:ea typeface="+mn-ea"/>
                          <a:cs typeface="Arial" panose="020B0604020202020204" pitchFamily="34" charset="0"/>
                        </a:rPr>
                        <a:t>Does the data </a:t>
                      </a:r>
                      <a:r>
                        <a:rPr lang="en-US" sz="1200" b="1" i="0" kern="1200" dirty="0">
                          <a:solidFill>
                            <a:schemeClr val="tx1"/>
                          </a:solidFill>
                          <a:latin typeface="Arial" panose="020B0604020202020204" pitchFamily="34" charset="0"/>
                          <a:ea typeface="+mn-ea"/>
                          <a:cs typeface="Arial" panose="020B0604020202020204" pitchFamily="34" charset="0"/>
                        </a:rPr>
                        <a:t>skip a day/month/year</a:t>
                      </a:r>
                      <a:r>
                        <a:rPr lang="en-US" sz="1200" i="0" kern="1200" dirty="0">
                          <a:solidFill>
                            <a:schemeClr val="tx1"/>
                          </a:solidFill>
                          <a:latin typeface="Arial" panose="020B0604020202020204" pitchFamily="34" charset="0"/>
                          <a:ea typeface="+mn-ea"/>
                          <a:cs typeface="Arial" panose="020B0604020202020204" pitchFamily="34" charset="0"/>
                        </a:rPr>
                        <a:t> when it should not?</a:t>
                      </a:r>
                    </a:p>
                    <a:p>
                      <a:pPr marL="173736" marR="0" lvl="1" indent="-173736"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r>
                        <a:rPr lang="en-US" sz="1200" b="0" i="0" kern="1200" dirty="0">
                          <a:solidFill>
                            <a:schemeClr val="tx1"/>
                          </a:solidFill>
                          <a:latin typeface="Arial" panose="020B0604020202020204" pitchFamily="34" charset="0"/>
                          <a:ea typeface="+mn-ea"/>
                          <a:cs typeface="Arial" panose="020B0604020202020204" pitchFamily="34" charset="0"/>
                        </a:rPr>
                        <a:t>Create a list of the unique days/months/years in the data to determine where there are gaps </a:t>
                      </a:r>
                    </a:p>
                  </a:txBody>
                  <a:tcPr>
                    <a:lnR w="12700" cap="flat" cmpd="sng" algn="ctr">
                      <a:solidFill>
                        <a:schemeClr val="accent6"/>
                      </a:solidFill>
                      <a:prstDash val="solid"/>
                      <a:round/>
                      <a:headEnd type="none" w="med" len="med"/>
                      <a:tailEnd type="none" w="med" len="med"/>
                    </a:lnR>
                    <a:lnB w="12700" cap="flat" cmpd="sng" algn="ctr">
                      <a:solidFill>
                        <a:schemeClr val="accent6">
                          <a:lumMod val="20000"/>
                          <a:lumOff val="8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4655252"/>
                  </a:ext>
                </a:extLst>
              </a:tr>
              <a:tr h="630820">
                <a:tc>
                  <a:txBody>
                    <a:bodyPr/>
                    <a:lstStyle/>
                    <a:p>
                      <a:pPr algn="l"/>
                      <a:r>
                        <a:rPr lang="en-US" sz="1200" b="1">
                          <a:latin typeface="Arial" panose="020B0604020202020204" pitchFamily="34" charset="0"/>
                          <a:cs typeface="Arial" panose="020B0604020202020204" pitchFamily="34" charset="0"/>
                        </a:rPr>
                        <a:t>Substantial missing </a:t>
                      </a:r>
                      <a:r>
                        <a:rPr lang="en-US" sz="1200" b="1" dirty="0">
                          <a:latin typeface="Arial" panose="020B0604020202020204" pitchFamily="34" charset="0"/>
                          <a:cs typeface="Arial" panose="020B0604020202020204" pitchFamily="34" charset="0"/>
                        </a:rPr>
                        <a:t>in data</a:t>
                      </a:r>
                    </a:p>
                  </a:txBody>
                  <a:tcPr>
                    <a:lnL w="12700" cap="flat" cmpd="sng" algn="ctr">
                      <a:solidFill>
                        <a:schemeClr val="accent6"/>
                      </a:solidFill>
                      <a:prstDash val="solid"/>
                      <a:round/>
                      <a:headEnd type="none" w="med" len="med"/>
                      <a:tailEnd type="none" w="med" len="med"/>
                    </a:lnL>
                    <a:lnT w="12700" cap="flat" cmpd="sng" algn="ctr">
                      <a:solidFill>
                        <a:schemeClr val="accent6">
                          <a:lumMod val="20000"/>
                          <a:lumOff val="80000"/>
                        </a:schemeClr>
                      </a:solidFill>
                      <a:prstDash val="solid"/>
                      <a:round/>
                      <a:headEnd type="none" w="med" len="med"/>
                      <a:tailEnd type="none" w="med" len="med"/>
                    </a:lnT>
                    <a:solidFill>
                      <a:schemeClr val="accent6">
                        <a:lumMod val="20000"/>
                        <a:lumOff val="80000"/>
                      </a:schemeClr>
                    </a:solidFill>
                  </a:tcPr>
                </a:tc>
                <a:tc>
                  <a:txBody>
                    <a:bodyPr/>
                    <a:lstStyle/>
                    <a:p>
                      <a:pPr marL="0" marR="0" lvl="0" indent="-265176" algn="l" defTabSz="914400" rtl="0" eaLnBrk="1" fontAlgn="auto" latinLnBrk="0" hangingPunct="1">
                        <a:lnSpc>
                          <a:spcPct val="100000"/>
                        </a:lnSpc>
                        <a:spcBef>
                          <a:spcPts val="200"/>
                        </a:spcBef>
                        <a:spcAft>
                          <a:spcPts val="0"/>
                        </a:spcAft>
                        <a:buClr>
                          <a:schemeClr val="tx2"/>
                        </a:buClr>
                        <a:buSzPct val="120000"/>
                        <a:buFont typeface="Arial" panose="020B0604020202020204" pitchFamily="34" charset="0"/>
                        <a:buNone/>
                        <a:tabLst/>
                        <a:defRPr/>
                      </a:pPr>
                      <a:r>
                        <a:rPr lang="en-US" sz="1200" b="0" i="0" u="none" kern="1200" noProof="0" dirty="0">
                          <a:solidFill>
                            <a:schemeClr val="tx1"/>
                          </a:solidFill>
                          <a:latin typeface="Arial" panose="020B0604020202020204" pitchFamily="34" charset="0"/>
                          <a:ea typeface="+mn-ea"/>
                          <a:cs typeface="Arial" panose="020B0604020202020204" pitchFamily="34" charset="0"/>
                        </a:rPr>
                        <a:t>Does a variable have </a:t>
                      </a:r>
                      <a:r>
                        <a:rPr lang="en-US" sz="1200" b="1" i="0" u="none" kern="1200" noProof="0" dirty="0">
                          <a:solidFill>
                            <a:schemeClr val="tx1"/>
                          </a:solidFill>
                          <a:latin typeface="Arial" panose="020B0604020202020204" pitchFamily="34" charset="0"/>
                          <a:ea typeface="+mn-ea"/>
                          <a:cs typeface="Arial" panose="020B0604020202020204" pitchFamily="34" charset="0"/>
                        </a:rPr>
                        <a:t>many missing values </a:t>
                      </a:r>
                      <a:r>
                        <a:rPr lang="en-US" sz="1200" b="0" i="0" u="none" kern="1200" noProof="0" dirty="0">
                          <a:solidFill>
                            <a:schemeClr val="tx1"/>
                          </a:solidFill>
                          <a:latin typeface="Arial" panose="020B0604020202020204" pitchFamily="34" charset="0"/>
                          <a:ea typeface="+mn-ea"/>
                          <a:cs typeface="Arial" panose="020B0604020202020204" pitchFamily="34" charset="0"/>
                        </a:rPr>
                        <a:t>– and is there a rhyme or reason to this?</a:t>
                      </a:r>
                    </a:p>
                    <a:p>
                      <a:pPr marL="173736" marR="0" lvl="1" indent="-173736"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r>
                        <a:rPr lang="en-US" sz="1200" b="0" i="0" kern="1200" noProof="0" dirty="0">
                          <a:solidFill>
                            <a:schemeClr val="tx1"/>
                          </a:solidFill>
                          <a:latin typeface="Arial" panose="020B0604020202020204" pitchFamily="34" charset="0"/>
                          <a:ea typeface="+mn-ea"/>
                          <a:cs typeface="Arial" panose="020B0604020202020204" pitchFamily="34" charset="0"/>
                        </a:rPr>
                        <a:t>Determine if there is a pattern to missings (e.g., all in the same year? For the same variable? Same person?)</a:t>
                      </a:r>
                    </a:p>
                  </a:txBody>
                  <a:tcPr>
                    <a:lnR w="12700" cap="flat" cmpd="sng" algn="ctr">
                      <a:solidFill>
                        <a:schemeClr val="accent6"/>
                      </a:solidFill>
                      <a:prstDash val="solid"/>
                      <a:round/>
                      <a:headEnd type="none" w="med" len="med"/>
                      <a:tailEnd type="none" w="med" len="med"/>
                    </a:lnR>
                    <a:lnT w="12700" cap="flat" cmpd="sng" algn="ctr">
                      <a:solidFill>
                        <a:schemeClr val="accent6">
                          <a:lumMod val="20000"/>
                          <a:lumOff val="80000"/>
                        </a:schemeClr>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371312277"/>
                  </a:ext>
                </a:extLst>
              </a:tr>
              <a:tr h="702571">
                <a:tc>
                  <a:txBody>
                    <a:bodyPr/>
                    <a:lstStyle/>
                    <a:p>
                      <a:pPr algn="l"/>
                      <a:r>
                        <a:rPr lang="en-US" sz="1200" b="1" kern="1200" dirty="0">
                          <a:solidFill>
                            <a:schemeClr val="tx1"/>
                          </a:solidFill>
                          <a:latin typeface="Arial" panose="020B0604020202020204" pitchFamily="34" charset="0"/>
                          <a:ea typeface="+mn-ea"/>
                          <a:cs typeface="Arial" panose="020B0604020202020204" pitchFamily="34" charset="0"/>
                        </a:rPr>
                        <a:t>Inconsistencies in coding of string variables</a:t>
                      </a:r>
                    </a:p>
                  </a:txBody>
                  <a:tcPr>
                    <a:lnL w="12700" cap="flat" cmpd="sng" algn="ctr">
                      <a:solidFill>
                        <a:schemeClr val="accent6"/>
                      </a:solidFill>
                      <a:prstDash val="solid"/>
                      <a:round/>
                      <a:headEnd type="none" w="med" len="med"/>
                      <a:tailEnd type="none" w="med" len="med"/>
                    </a:lnL>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200"/>
                        </a:spcBef>
                        <a:spcAft>
                          <a:spcPts val="0"/>
                        </a:spcAft>
                        <a:buClr>
                          <a:schemeClr val="tx2"/>
                        </a:buClr>
                        <a:buSzPct val="120000"/>
                        <a:buFont typeface="Arial" panose="020B0604020202020204" pitchFamily="34" charset="0"/>
                        <a:buNone/>
                        <a:tabLst/>
                        <a:defRPr/>
                      </a:pPr>
                      <a:r>
                        <a:rPr lang="en-US" sz="1200" b="1" kern="1200" noProof="0" dirty="0">
                          <a:solidFill>
                            <a:schemeClr val="tx1"/>
                          </a:solidFill>
                          <a:latin typeface="Arial" panose="020B0604020202020204" pitchFamily="34" charset="0"/>
                          <a:ea typeface="+mn-ea"/>
                          <a:cs typeface="Arial" panose="020B0604020202020204" pitchFamily="34" charset="0"/>
                        </a:rPr>
                        <a:t>Is a value that represents the same thing coded differently </a:t>
                      </a:r>
                      <a:r>
                        <a:rPr lang="en-US" sz="1200" b="0" kern="1200" noProof="0" dirty="0">
                          <a:solidFill>
                            <a:schemeClr val="tx1"/>
                          </a:solidFill>
                          <a:latin typeface="Arial" panose="020B0604020202020204" pitchFamily="34" charset="0"/>
                          <a:ea typeface="+mn-ea"/>
                          <a:cs typeface="Arial" panose="020B0604020202020204" pitchFamily="34" charset="0"/>
                        </a:rPr>
                        <a:t>(e.g.,</a:t>
                      </a:r>
                      <a:r>
                        <a:rPr lang="en-US" sz="1200" b="1" kern="1200" noProof="0" dirty="0">
                          <a:solidFill>
                            <a:schemeClr val="tx1"/>
                          </a:solidFill>
                          <a:latin typeface="Arial" panose="020B0604020202020204" pitchFamily="34" charset="0"/>
                          <a:ea typeface="+mn-ea"/>
                          <a:cs typeface="Arial" panose="020B0604020202020204" pitchFamily="34" charset="0"/>
                        </a:rPr>
                        <a:t> </a:t>
                      </a:r>
                      <a:r>
                        <a:rPr lang="en-US" sz="1200" b="0" kern="1200" noProof="0" dirty="0">
                          <a:solidFill>
                            <a:schemeClr val="tx1"/>
                          </a:solidFill>
                          <a:latin typeface="Arial" panose="020B0604020202020204" pitchFamily="34" charset="0"/>
                          <a:ea typeface="+mn-ea"/>
                          <a:cs typeface="Arial" panose="020B0604020202020204" pitchFamily="34" charset="0"/>
                        </a:rPr>
                        <a:t>“Delta” versus “</a:t>
                      </a:r>
                      <a:r>
                        <a:rPr lang="en-US" sz="1200" b="0" kern="1200" noProof="0" dirty="0" err="1">
                          <a:solidFill>
                            <a:schemeClr val="tx1"/>
                          </a:solidFill>
                          <a:latin typeface="Arial" panose="020B0604020202020204" pitchFamily="34" charset="0"/>
                          <a:ea typeface="+mn-ea"/>
                          <a:cs typeface="Arial" panose="020B0604020202020204" pitchFamily="34" charset="0"/>
                        </a:rPr>
                        <a:t>DElta</a:t>
                      </a:r>
                      <a:r>
                        <a:rPr lang="en-US" sz="1200" b="0" kern="1200" noProof="0" dirty="0">
                          <a:solidFill>
                            <a:schemeClr val="tx1"/>
                          </a:solidFill>
                          <a:latin typeface="Arial" panose="020B0604020202020204" pitchFamily="34" charset="0"/>
                          <a:ea typeface="+mn-ea"/>
                          <a:cs typeface="Arial" panose="020B0604020202020204" pitchFamily="34" charset="0"/>
                        </a:rPr>
                        <a:t>”)</a:t>
                      </a:r>
                    </a:p>
                    <a:p>
                      <a:pPr marL="173736" marR="0" lvl="1" indent="-173736"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r>
                        <a:rPr lang="en-US" sz="1200" b="0" i="0" kern="1200" noProof="0" dirty="0">
                          <a:solidFill>
                            <a:schemeClr val="tx1"/>
                          </a:solidFill>
                          <a:latin typeface="Arial" panose="020B0604020202020204" pitchFamily="34" charset="0"/>
                          <a:ea typeface="+mn-ea"/>
                          <a:cs typeface="Arial" panose="020B0604020202020204" pitchFamily="34" charset="0"/>
                        </a:rPr>
                        <a:t>Create a unique list that includes all unique observations of a given variables to determine whether there are syntax errors</a:t>
                      </a:r>
                    </a:p>
                  </a:txBody>
                  <a:tcPr>
                    <a:lnR w="12700" cap="flat" cmpd="sng" algn="ctr">
                      <a:solidFill>
                        <a:schemeClr val="accent6"/>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4513621"/>
                  </a:ext>
                </a:extLst>
              </a:tr>
              <a:tr h="593293">
                <a:tc>
                  <a:txBody>
                    <a:bodyPr/>
                    <a:lstStyle/>
                    <a:p>
                      <a:pPr algn="l"/>
                      <a:r>
                        <a:rPr lang="en-US" sz="1200" b="1" dirty="0">
                          <a:latin typeface="Arial" panose="020B0604020202020204" pitchFamily="34" charset="0"/>
                          <a:cs typeface="Arial" panose="020B0604020202020204" pitchFamily="34" charset="0"/>
                        </a:rPr>
                        <a:t>Exact duplicates</a:t>
                      </a:r>
                    </a:p>
                  </a:txBody>
                  <a:tcPr>
                    <a:lnL w="12700" cap="flat" cmpd="sng" algn="ctr">
                      <a:solidFill>
                        <a:schemeClr val="accent6"/>
                      </a:solidFill>
                      <a:prstDash val="solid"/>
                      <a:round/>
                      <a:headEnd type="none" w="med" len="med"/>
                      <a:tailEnd type="none" w="med" len="med"/>
                    </a:lnL>
                    <a:lnB w="1270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200"/>
                        </a:spcBef>
                        <a:spcAft>
                          <a:spcPts val="0"/>
                        </a:spcAft>
                        <a:buClr>
                          <a:schemeClr val="tx2"/>
                        </a:buClr>
                        <a:buSzPct val="120000"/>
                        <a:buFont typeface="Arial" panose="020B0604020202020204" pitchFamily="34" charset="0"/>
                        <a:buNone/>
                        <a:tabLst/>
                        <a:defRPr/>
                      </a:pPr>
                      <a:r>
                        <a:rPr lang="en-US" sz="1200" kern="1200" noProof="0" dirty="0">
                          <a:solidFill>
                            <a:schemeClr val="tx1"/>
                          </a:solidFill>
                          <a:latin typeface="Arial" panose="020B0604020202020204" pitchFamily="34" charset="0"/>
                          <a:ea typeface="+mn-ea"/>
                          <a:cs typeface="Arial" panose="020B0604020202020204" pitchFamily="34" charset="0"/>
                        </a:rPr>
                        <a:t>Does the </a:t>
                      </a:r>
                      <a:r>
                        <a:rPr lang="en-US" sz="1200" b="1" kern="1200" noProof="0" dirty="0">
                          <a:solidFill>
                            <a:schemeClr val="tx1"/>
                          </a:solidFill>
                          <a:latin typeface="Arial" panose="020B0604020202020204" pitchFamily="34" charset="0"/>
                          <a:ea typeface="+mn-ea"/>
                          <a:cs typeface="Arial" panose="020B0604020202020204" pitchFamily="34" charset="0"/>
                        </a:rPr>
                        <a:t>exact same row appear in the data twice</a:t>
                      </a:r>
                      <a:r>
                        <a:rPr lang="en-US" sz="1200" kern="1200" noProof="0" dirty="0">
                          <a:solidFill>
                            <a:schemeClr val="tx1"/>
                          </a:solidFill>
                          <a:latin typeface="Arial" panose="020B0604020202020204" pitchFamily="34" charset="0"/>
                          <a:ea typeface="+mn-ea"/>
                          <a:cs typeface="Arial" panose="020B0604020202020204" pitchFamily="34" charset="0"/>
                        </a:rPr>
                        <a:t>? </a:t>
                      </a:r>
                    </a:p>
                    <a:p>
                      <a:pPr marL="171450" marR="0" lvl="0" indent="-171450"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r>
                        <a:rPr lang="en-US" sz="1200" kern="1200" noProof="0" dirty="0">
                          <a:solidFill>
                            <a:schemeClr val="tx1"/>
                          </a:solidFill>
                          <a:latin typeface="Arial" panose="020B0604020202020204" pitchFamily="34" charset="0"/>
                          <a:ea typeface="+mn-ea"/>
                          <a:cs typeface="Arial" panose="020B0604020202020204" pitchFamily="34" charset="0"/>
                        </a:rPr>
                        <a:t>To do a quick check in excel, copy data to a new tab and use the “duplicates drop” tool. This will let you know if you have duplicates—but not why you have duplicates</a:t>
                      </a:r>
                    </a:p>
                  </a:txBody>
                  <a:tcPr>
                    <a:lnR w="12700" cap="flat" cmpd="sng" algn="ctr">
                      <a:solidFill>
                        <a:schemeClr val="accent6"/>
                      </a:solidFill>
                      <a:prstDash val="solid"/>
                      <a:round/>
                      <a:headEnd type="none" w="med" len="med"/>
                      <a:tailEnd type="none" w="med" len="med"/>
                    </a:lnR>
                    <a:lnB w="12700" cap="flat" cmpd="sng" algn="ctr">
                      <a:solidFill>
                        <a:schemeClr val="accent6"/>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77224699"/>
                  </a:ext>
                </a:extLst>
              </a:tr>
            </a:tbl>
          </a:graphicData>
        </a:graphic>
      </p:graphicFrame>
      <p:sp>
        <p:nvSpPr>
          <p:cNvPr id="10" name="Text Placeholder 9">
            <a:extLst>
              <a:ext uri="{FF2B5EF4-FFF2-40B4-BE49-F238E27FC236}">
                <a16:creationId xmlns:a16="http://schemas.microsoft.com/office/drawing/2014/main" id="{3FD11628-794A-42E3-9FF6-9875ECAB2245}"/>
              </a:ext>
            </a:extLst>
          </p:cNvPr>
          <p:cNvSpPr>
            <a:spLocks noGrp="1"/>
          </p:cNvSpPr>
          <p:nvPr>
            <p:ph type="body" sz="quarter" idx="24"/>
          </p:nvPr>
        </p:nvSpPr>
        <p:spPr/>
        <p:txBody>
          <a:bodyPr/>
          <a:lstStyle/>
          <a:p>
            <a:r>
              <a:rPr lang="en-US" dirty="0"/>
              <a:t>Aiming to answer the question, “What is wrong with this data?”</a:t>
            </a:r>
          </a:p>
        </p:txBody>
      </p:sp>
    </p:spTree>
    <p:extLst>
      <p:ext uri="{BB962C8B-B14F-4D97-AF65-F5344CB8AC3E}">
        <p14:creationId xmlns:p14="http://schemas.microsoft.com/office/powerpoint/2010/main" val="1042622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83CBBB-6C82-4D64-8BD0-AD9525119996}"/>
              </a:ext>
            </a:extLst>
          </p:cNvPr>
          <p:cNvSpPr>
            <a:spLocks noGrp="1"/>
          </p:cNvSpPr>
          <p:nvPr>
            <p:ph type="title"/>
          </p:nvPr>
        </p:nvSpPr>
        <p:spPr/>
        <p:txBody>
          <a:bodyPr/>
          <a:lstStyle/>
          <a:p>
            <a:r>
              <a:rPr lang="en-US" b="1" dirty="0"/>
              <a:t>Data quality: </a:t>
            </a:r>
            <a:r>
              <a:rPr lang="en-US" dirty="0"/>
              <a:t>Implementation &amp; process tips</a:t>
            </a:r>
          </a:p>
        </p:txBody>
      </p:sp>
      <p:sp>
        <p:nvSpPr>
          <p:cNvPr id="5" name="Text Placeholder 4">
            <a:extLst>
              <a:ext uri="{FF2B5EF4-FFF2-40B4-BE49-F238E27FC236}">
                <a16:creationId xmlns:a16="http://schemas.microsoft.com/office/drawing/2014/main" id="{E7427D55-FDFA-4490-9916-DEEF1CF921BA}"/>
              </a:ext>
            </a:extLst>
          </p:cNvPr>
          <p:cNvSpPr>
            <a:spLocks noGrp="1"/>
          </p:cNvSpPr>
          <p:nvPr>
            <p:ph type="body" sz="quarter" idx="28"/>
          </p:nvPr>
        </p:nvSpPr>
        <p:spPr/>
        <p:txBody>
          <a:bodyPr/>
          <a:lstStyle/>
          <a:p>
            <a:endParaRPr lang="en-US"/>
          </a:p>
        </p:txBody>
      </p:sp>
      <p:graphicFrame>
        <p:nvGraphicFramePr>
          <p:cNvPr id="9" name="Table 5">
            <a:extLst>
              <a:ext uri="{FF2B5EF4-FFF2-40B4-BE49-F238E27FC236}">
                <a16:creationId xmlns:a16="http://schemas.microsoft.com/office/drawing/2014/main" id="{2192E4A7-3D95-4EA0-8889-C8FDC50AD339}"/>
              </a:ext>
            </a:extLst>
          </p:cNvPr>
          <p:cNvGraphicFramePr>
            <a:graphicFrameLocks noGrp="1"/>
          </p:cNvGraphicFramePr>
          <p:nvPr>
            <p:extLst>
              <p:ext uri="{D42A27DB-BD31-4B8C-83A1-F6EECF244321}">
                <p14:modId xmlns:p14="http://schemas.microsoft.com/office/powerpoint/2010/main" val="3051265873"/>
              </p:ext>
            </p:extLst>
          </p:nvPr>
        </p:nvGraphicFramePr>
        <p:xfrm>
          <a:off x="523876" y="1170940"/>
          <a:ext cx="8279129" cy="4058920"/>
        </p:xfrm>
        <a:graphic>
          <a:graphicData uri="http://schemas.openxmlformats.org/drawingml/2006/table">
            <a:tbl>
              <a:tblPr>
                <a:tableStyleId>{68D230F3-CF80-4859-8CE7-A43EE81993B5}</a:tableStyleId>
              </a:tblPr>
              <a:tblGrid>
                <a:gridCol w="1922955">
                  <a:extLst>
                    <a:ext uri="{9D8B030D-6E8A-4147-A177-3AD203B41FA5}">
                      <a16:colId xmlns:a16="http://schemas.microsoft.com/office/drawing/2014/main" val="1045831923"/>
                    </a:ext>
                  </a:extLst>
                </a:gridCol>
                <a:gridCol w="6356174">
                  <a:extLst>
                    <a:ext uri="{9D8B030D-6E8A-4147-A177-3AD203B41FA5}">
                      <a16:colId xmlns:a16="http://schemas.microsoft.com/office/drawing/2014/main" val="1252020390"/>
                    </a:ext>
                  </a:extLst>
                </a:gridCol>
              </a:tblGrid>
              <a:tr h="326084">
                <a:tc>
                  <a:txBody>
                    <a:bodyPr/>
                    <a:lstStyle/>
                    <a:p>
                      <a:pPr algn="l"/>
                      <a:r>
                        <a:rPr lang="en-US" sz="1200" b="1" i="0" dirty="0">
                          <a:solidFill>
                            <a:schemeClr val="bg1"/>
                          </a:solidFill>
                          <a:latin typeface="Arial" panose="020B0604020202020204" pitchFamily="34" charset="0"/>
                          <a:cs typeface="Arial" panose="020B0604020202020204" pitchFamily="34" charset="0"/>
                        </a:rPr>
                        <a:t>Process</a:t>
                      </a:r>
                    </a:p>
                  </a:txBody>
                  <a:tcPr marL="182880" marR="178191" marT="91440" marB="9144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solidFill>
                  </a:tcPr>
                </a:tc>
                <a:tc>
                  <a:txBody>
                    <a:bodyPr/>
                    <a:lstStyle/>
                    <a:p>
                      <a:pPr algn="l"/>
                      <a:r>
                        <a:rPr lang="en-US" sz="1200" b="1" i="0" dirty="0">
                          <a:solidFill>
                            <a:schemeClr val="bg1"/>
                          </a:solidFill>
                          <a:latin typeface="Arial" panose="020B0604020202020204" pitchFamily="34" charset="0"/>
                          <a:cs typeface="Arial" panose="020B0604020202020204" pitchFamily="34" charset="0"/>
                        </a:rPr>
                        <a:t>Definition</a:t>
                      </a:r>
                    </a:p>
                  </a:txBody>
                  <a:tcPr marL="182880" marR="178191" marT="91440" marB="9144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solidFill>
                  </a:tcPr>
                </a:tc>
                <a:extLst>
                  <a:ext uri="{0D108BD9-81ED-4DB2-BD59-A6C34878D82A}">
                    <a16:rowId xmlns:a16="http://schemas.microsoft.com/office/drawing/2014/main" val="2254343532"/>
                  </a:ext>
                </a:extLst>
              </a:tr>
              <a:tr h="609652">
                <a:tc>
                  <a:txBody>
                    <a:bodyPr/>
                    <a:lstStyle/>
                    <a:p>
                      <a:pPr algn="l"/>
                      <a:r>
                        <a:rPr lang="en-US" sz="1200" b="1" i="0" dirty="0">
                          <a:latin typeface="Arial" panose="020B0604020202020204" pitchFamily="34" charset="0"/>
                          <a:cs typeface="Arial" panose="020B0604020202020204" pitchFamily="34" charset="0"/>
                        </a:rPr>
                        <a:t>Conduct double data entry with reconciliation</a:t>
                      </a: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a:r>
                        <a:rPr lang="en-US" sz="1200" b="0" i="0" dirty="0">
                          <a:latin typeface="Arial" panose="020B0604020202020204" pitchFamily="34" charset="0"/>
                          <a:cs typeface="Arial" panose="020B0604020202020204" pitchFamily="34" charset="0"/>
                        </a:rPr>
                        <a:t>If entering data manually, assign two staffers to enter the same data</a:t>
                      </a:r>
                      <a:r>
                        <a:rPr lang="en-US" sz="1200" b="1" i="0" dirty="0">
                          <a:latin typeface="Arial" panose="020B0604020202020204" pitchFamily="34" charset="0"/>
                          <a:cs typeface="Arial" panose="020B0604020202020204" pitchFamily="34" charset="0"/>
                        </a:rPr>
                        <a:t>. Compare the entries for discrepancies and then re-check the original forms to resolve any discrepancies in data entry. </a:t>
                      </a:r>
                      <a:r>
                        <a:rPr lang="en-US" sz="1200" b="0" i="0" dirty="0">
                          <a:latin typeface="Arial" panose="020B0604020202020204" pitchFamily="34" charset="0"/>
                          <a:cs typeface="Arial" panose="020B0604020202020204" pitchFamily="34" charset="0"/>
                        </a:rPr>
                        <a:t>A couple ways to explore doing this in Excel are: </a:t>
                      </a:r>
                    </a:p>
                    <a:p>
                      <a:pPr marL="173736" marR="0" lvl="0" indent="-173736"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r>
                        <a:rPr lang="en-US" sz="1200" b="0" i="0" dirty="0">
                          <a:latin typeface="Arial" panose="020B0604020202020204" pitchFamily="34" charset="0"/>
                          <a:cs typeface="Arial" panose="020B0604020202020204" pitchFamily="34" charset="0"/>
                        </a:rPr>
                        <a:t>Create new formulas that check for consistencies across multiple tabs (e.g., to ensure that demographic information is consistent) </a:t>
                      </a:r>
                    </a:p>
                    <a:p>
                      <a:pPr marL="173736" marR="0" lvl="0" indent="-173736"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r>
                        <a:rPr lang="en-US" sz="1200" b="0" i="0" dirty="0">
                          <a:latin typeface="Arial" panose="020B0604020202020204" pitchFamily="34" charset="0"/>
                          <a:cs typeface="Arial" panose="020B0604020202020204" pitchFamily="34" charset="0"/>
                        </a:rPr>
                        <a:t>Use Excel tools such as sorting, conditional formatting, and checking cell formats to ensure that data is received and consolidated properly</a:t>
                      </a:r>
                    </a:p>
                    <a:p>
                      <a:pPr marL="173736" marR="0" lvl="0" indent="-173736" algn="l" defTabSz="914400" rtl="0" eaLnBrk="1" fontAlgn="auto" latinLnBrk="0" hangingPunct="1">
                        <a:lnSpc>
                          <a:spcPct val="100000"/>
                        </a:lnSpc>
                        <a:spcBef>
                          <a:spcPts val="200"/>
                        </a:spcBef>
                        <a:spcAft>
                          <a:spcPts val="0"/>
                        </a:spcAft>
                        <a:buClr>
                          <a:schemeClr val="tx2"/>
                        </a:buClr>
                        <a:buSzPct val="120000"/>
                        <a:buFont typeface="Wingdings" panose="05000000000000000000" pitchFamily="2" charset="2"/>
                        <a:buChar char="§"/>
                        <a:tabLst/>
                        <a:defRPr/>
                      </a:pPr>
                      <a:endParaRPr lang="en-US" sz="1200" b="0" i="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8887276"/>
                  </a:ext>
                </a:extLst>
              </a:tr>
              <a:tr h="593293">
                <a:tc>
                  <a:txBody>
                    <a:bodyPr/>
                    <a:lstStyle/>
                    <a:p>
                      <a:pPr algn="l"/>
                      <a:r>
                        <a:rPr lang="en-US" sz="1200" b="1" dirty="0">
                          <a:latin typeface="Arial" panose="020B0604020202020204" pitchFamily="34" charset="0"/>
                          <a:cs typeface="Arial" panose="020B0604020202020204" pitchFamily="34" charset="0"/>
                        </a:rPr>
                        <a:t>Randomly check entered data</a:t>
                      </a:r>
                    </a:p>
                  </a:txBody>
                  <a:tcPr>
                    <a:lnL w="12700" cap="flat" cmpd="sng" algn="ctr">
                      <a:solidFill>
                        <a:schemeClr val="tx1"/>
                      </a:solidFill>
                      <a:prstDash val="solid"/>
                      <a:round/>
                      <a:headEnd type="none" w="med" len="med"/>
                      <a:tailEnd type="none" w="med" len="med"/>
                    </a:lnL>
                    <a:lnB>
                      <a:noFill/>
                    </a:lnB>
                    <a:solidFill>
                      <a:schemeClr val="accent6">
                        <a:lumMod val="20000"/>
                        <a:lumOff val="80000"/>
                      </a:schemeClr>
                    </a:solidFill>
                  </a:tcPr>
                </a:tc>
                <a:tc>
                  <a:txBody>
                    <a:bodyPr/>
                    <a:lstStyle/>
                    <a:p>
                      <a:pPr marL="0" lvl="0" indent="-265176" algn="l">
                        <a:spcBef>
                          <a:spcPts val="200"/>
                        </a:spcBef>
                        <a:buClr>
                          <a:schemeClr val="tx2"/>
                        </a:buClr>
                        <a:buSzPct val="120000"/>
                        <a:buFont typeface="Arial" panose="020B0604020202020204" pitchFamily="34" charset="0"/>
                        <a:buNone/>
                      </a:pPr>
                      <a:r>
                        <a:rPr lang="en-US" sz="1200" b="0" i="0" dirty="0">
                          <a:latin typeface="Arial" panose="020B0604020202020204" pitchFamily="34" charset="0"/>
                          <a:cs typeface="Arial" panose="020B0604020202020204" pitchFamily="34" charset="0"/>
                        </a:rPr>
                        <a:t>If staff has more limited availability for data entry, then have a staff member select a random sample of individuals to re-enter or re-check their collected data and compare to the original entries. An initial quality check could be performed on 10 percent of the data, for example.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539527498"/>
                  </a:ext>
                </a:extLst>
              </a:tr>
              <a:tr h="430250">
                <a:tc>
                  <a:txBody>
                    <a:bodyPr/>
                    <a:lstStyle/>
                    <a:p>
                      <a:pPr marL="0" lvl="1" indent="0" algn="l" defTabSz="914400" rtl="0" eaLnBrk="1" latinLnBrk="0" hangingPunct="1">
                        <a:spcBef>
                          <a:spcPts val="200"/>
                        </a:spcBef>
                        <a:buClr>
                          <a:schemeClr val="tx2"/>
                        </a:buClr>
                        <a:buSzPct val="120000"/>
                        <a:buFont typeface="Arial" panose="020B0604020202020204" pitchFamily="34" charset="0"/>
                        <a:buNone/>
                      </a:pPr>
                      <a:r>
                        <a:rPr lang="en-US" sz="1200" b="1" i="0" kern="1200" dirty="0">
                          <a:solidFill>
                            <a:schemeClr val="tx1"/>
                          </a:solidFill>
                          <a:latin typeface="Arial" panose="020B0604020202020204" pitchFamily="34" charset="0"/>
                          <a:ea typeface="+mn-ea"/>
                          <a:cs typeface="Arial" panose="020B0604020202020204" pitchFamily="34" charset="0"/>
                        </a:rPr>
                        <a:t>Check for patterns in data entry errors.</a:t>
                      </a:r>
                    </a:p>
                  </a:txBody>
                  <a:tcP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173736" marR="0" lvl="0" indent="-173736" algn="l" defTabSz="914400" rtl="0" eaLnBrk="1" fontAlgn="auto" latinLnBrk="0" hangingPunct="1">
                        <a:lnSpc>
                          <a:spcPct val="100000"/>
                        </a:lnSpc>
                        <a:spcBef>
                          <a:spcPts val="200"/>
                        </a:spcBef>
                        <a:spcAft>
                          <a:spcPts val="0"/>
                        </a:spcAft>
                        <a:buClr>
                          <a:srgbClr val="F07F13"/>
                        </a:buClr>
                        <a:buSzPct val="120000"/>
                        <a:buFont typeface="Wingdings" panose="05000000000000000000" pitchFamily="2" charset="2"/>
                        <a:buChar char="§"/>
                        <a:tabLst/>
                        <a:defRPr/>
                      </a:pPr>
                      <a:r>
                        <a:rPr lang="en-US" sz="1200" i="0" kern="1200" dirty="0">
                          <a:solidFill>
                            <a:schemeClr val="tx1"/>
                          </a:solidFill>
                          <a:latin typeface="Arial" panose="020B0604020202020204" pitchFamily="34" charset="0"/>
                          <a:ea typeface="+mn-ea"/>
                          <a:cs typeface="Arial" panose="020B0604020202020204" pitchFamily="34" charset="0"/>
                        </a:rPr>
                        <a:t>Are there certain staff members who are making more frequent errors and should have more oversight? </a:t>
                      </a:r>
                    </a:p>
                    <a:p>
                      <a:pPr marL="173736" marR="0" lvl="0" indent="-173736" algn="l" defTabSz="914400" rtl="0" eaLnBrk="1" fontAlgn="auto" latinLnBrk="0" hangingPunct="1">
                        <a:lnSpc>
                          <a:spcPct val="100000"/>
                        </a:lnSpc>
                        <a:spcBef>
                          <a:spcPts val="200"/>
                        </a:spcBef>
                        <a:spcAft>
                          <a:spcPts val="0"/>
                        </a:spcAft>
                        <a:buClr>
                          <a:srgbClr val="F07F13"/>
                        </a:buClr>
                        <a:buSzPct val="120000"/>
                        <a:buFont typeface="Wingdings" panose="05000000000000000000" pitchFamily="2" charset="2"/>
                        <a:buChar char="§"/>
                        <a:tabLst/>
                        <a:defRPr/>
                      </a:pPr>
                      <a:r>
                        <a:rPr lang="en-US" sz="1200" i="0" kern="1200" dirty="0">
                          <a:solidFill>
                            <a:schemeClr val="tx1"/>
                          </a:solidFill>
                          <a:latin typeface="Arial" panose="020B0604020202020204" pitchFamily="34" charset="0"/>
                          <a:ea typeface="+mn-ea"/>
                          <a:cs typeface="Arial" panose="020B0604020202020204" pitchFamily="34" charset="0"/>
                        </a:rPr>
                        <a:t>Are there certain data fields that tend to be entered incorrectly more often? </a:t>
                      </a:r>
                    </a:p>
                    <a:p>
                      <a:pPr marL="173736" marR="0" lvl="0" indent="-173736" algn="l" defTabSz="914400" rtl="0" eaLnBrk="1" fontAlgn="auto" latinLnBrk="0" hangingPunct="1">
                        <a:lnSpc>
                          <a:spcPct val="100000"/>
                        </a:lnSpc>
                        <a:spcBef>
                          <a:spcPts val="200"/>
                        </a:spcBef>
                        <a:spcAft>
                          <a:spcPts val="0"/>
                        </a:spcAft>
                        <a:buClr>
                          <a:srgbClr val="F07F13"/>
                        </a:buClr>
                        <a:buSzPct val="120000"/>
                        <a:buFont typeface="Wingdings" panose="05000000000000000000" pitchFamily="2" charset="2"/>
                        <a:buChar char="§"/>
                        <a:tabLst/>
                        <a:defRPr/>
                      </a:pPr>
                      <a:r>
                        <a:rPr lang="en-US" sz="1200" i="0" kern="1200" dirty="0">
                          <a:solidFill>
                            <a:schemeClr val="tx1"/>
                          </a:solidFill>
                          <a:latin typeface="Arial" panose="020B0604020202020204" pitchFamily="34" charset="0"/>
                          <a:ea typeface="+mn-ea"/>
                          <a:cs typeface="Arial" panose="020B0604020202020204" pitchFamily="34" charset="0"/>
                        </a:rPr>
                        <a:t>Are there technical reasons why these field are being entered incorrectly? This could include issues with how the data is entered (Maybe manual entry could be traded out for drop down options)</a:t>
                      </a:r>
                    </a:p>
                  </a:txBody>
                  <a:tcPr>
                    <a:lnL>
                      <a:noFill/>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4655252"/>
                  </a:ext>
                </a:extLst>
              </a:tr>
            </a:tbl>
          </a:graphicData>
        </a:graphic>
      </p:graphicFrame>
      <p:sp>
        <p:nvSpPr>
          <p:cNvPr id="10" name="Text Placeholder 9">
            <a:extLst>
              <a:ext uri="{FF2B5EF4-FFF2-40B4-BE49-F238E27FC236}">
                <a16:creationId xmlns:a16="http://schemas.microsoft.com/office/drawing/2014/main" id="{3FD11628-794A-42E3-9FF6-9875ECAB2245}"/>
              </a:ext>
            </a:extLst>
          </p:cNvPr>
          <p:cNvSpPr>
            <a:spLocks noGrp="1"/>
          </p:cNvSpPr>
          <p:nvPr>
            <p:ph type="body" sz="quarter" idx="24"/>
          </p:nvPr>
        </p:nvSpPr>
        <p:spPr/>
        <p:txBody>
          <a:bodyPr/>
          <a:lstStyle/>
          <a:p>
            <a:r>
              <a:rPr lang="en-US" dirty="0"/>
              <a:t>Ways that data quality checks can be implemented depending on capacity</a:t>
            </a:r>
          </a:p>
        </p:txBody>
      </p:sp>
    </p:spTree>
    <p:extLst>
      <p:ext uri="{BB962C8B-B14F-4D97-AF65-F5344CB8AC3E}">
        <p14:creationId xmlns:p14="http://schemas.microsoft.com/office/powerpoint/2010/main" val="14096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83CBBB-6C82-4D64-8BD0-AD9525119996}"/>
              </a:ext>
            </a:extLst>
          </p:cNvPr>
          <p:cNvSpPr>
            <a:spLocks noGrp="1"/>
          </p:cNvSpPr>
          <p:nvPr>
            <p:ph type="title"/>
          </p:nvPr>
        </p:nvSpPr>
        <p:spPr/>
        <p:txBody>
          <a:bodyPr/>
          <a:lstStyle/>
          <a:p>
            <a:r>
              <a:rPr lang="en-US" b="1" dirty="0"/>
              <a:t>Data Security: </a:t>
            </a:r>
            <a:r>
              <a:rPr lang="en-US" dirty="0"/>
              <a:t>suggestions for keeping data safe</a:t>
            </a:r>
          </a:p>
        </p:txBody>
      </p:sp>
      <p:sp>
        <p:nvSpPr>
          <p:cNvPr id="5" name="Text Placeholder 4">
            <a:extLst>
              <a:ext uri="{FF2B5EF4-FFF2-40B4-BE49-F238E27FC236}">
                <a16:creationId xmlns:a16="http://schemas.microsoft.com/office/drawing/2014/main" id="{E7427D55-FDFA-4490-9916-DEEF1CF921BA}"/>
              </a:ext>
            </a:extLst>
          </p:cNvPr>
          <p:cNvSpPr>
            <a:spLocks noGrp="1"/>
          </p:cNvSpPr>
          <p:nvPr>
            <p:ph type="body" sz="quarter" idx="28"/>
          </p:nvPr>
        </p:nvSpPr>
        <p:spPr/>
        <p:txBody>
          <a:bodyPr/>
          <a:lstStyle/>
          <a:p>
            <a:endParaRPr lang="en-US"/>
          </a:p>
        </p:txBody>
      </p:sp>
      <p:graphicFrame>
        <p:nvGraphicFramePr>
          <p:cNvPr id="9" name="Table 5">
            <a:extLst>
              <a:ext uri="{FF2B5EF4-FFF2-40B4-BE49-F238E27FC236}">
                <a16:creationId xmlns:a16="http://schemas.microsoft.com/office/drawing/2014/main" id="{2192E4A7-3D95-4EA0-8889-C8FDC50AD339}"/>
              </a:ext>
            </a:extLst>
          </p:cNvPr>
          <p:cNvGraphicFramePr>
            <a:graphicFrameLocks noGrp="1"/>
          </p:cNvGraphicFramePr>
          <p:nvPr>
            <p:extLst>
              <p:ext uri="{D42A27DB-BD31-4B8C-83A1-F6EECF244321}">
                <p14:modId xmlns:p14="http://schemas.microsoft.com/office/powerpoint/2010/main" val="2964283995"/>
              </p:ext>
            </p:extLst>
          </p:nvPr>
        </p:nvGraphicFramePr>
        <p:xfrm>
          <a:off x="518984" y="1170940"/>
          <a:ext cx="8284021" cy="5120640"/>
        </p:xfrm>
        <a:graphic>
          <a:graphicData uri="http://schemas.openxmlformats.org/drawingml/2006/table">
            <a:tbl>
              <a:tblPr>
                <a:tableStyleId>{68D230F3-CF80-4859-8CE7-A43EE81993B5}</a:tableStyleId>
              </a:tblPr>
              <a:tblGrid>
                <a:gridCol w="1927847">
                  <a:extLst>
                    <a:ext uri="{9D8B030D-6E8A-4147-A177-3AD203B41FA5}">
                      <a16:colId xmlns:a16="http://schemas.microsoft.com/office/drawing/2014/main" val="1045831923"/>
                    </a:ext>
                  </a:extLst>
                </a:gridCol>
                <a:gridCol w="6356174">
                  <a:extLst>
                    <a:ext uri="{9D8B030D-6E8A-4147-A177-3AD203B41FA5}">
                      <a16:colId xmlns:a16="http://schemas.microsoft.com/office/drawing/2014/main" val="1252020390"/>
                    </a:ext>
                  </a:extLst>
                </a:gridCol>
              </a:tblGrid>
              <a:tr h="326084">
                <a:tc>
                  <a:txBody>
                    <a:bodyPr/>
                    <a:lstStyle/>
                    <a:p>
                      <a:pPr algn="l"/>
                      <a:r>
                        <a:rPr lang="en-US" sz="1200" b="1" i="0" dirty="0">
                          <a:solidFill>
                            <a:schemeClr val="bg1"/>
                          </a:solidFill>
                          <a:latin typeface="Arial" panose="020B0604020202020204" pitchFamily="34" charset="0"/>
                          <a:cs typeface="Arial" panose="020B0604020202020204" pitchFamily="34" charset="0"/>
                        </a:rPr>
                        <a:t>Suggestions</a:t>
                      </a:r>
                    </a:p>
                  </a:txBody>
                  <a:tcPr marL="182880" marR="178191" marT="91440" marB="9144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solidFill>
                  </a:tcPr>
                </a:tc>
                <a:tc>
                  <a:txBody>
                    <a:bodyPr/>
                    <a:lstStyle/>
                    <a:p>
                      <a:pPr algn="l"/>
                      <a:r>
                        <a:rPr lang="en-US" sz="1200" b="1" i="0" dirty="0">
                          <a:solidFill>
                            <a:schemeClr val="bg1"/>
                          </a:solidFill>
                          <a:latin typeface="Arial" panose="020B0604020202020204" pitchFamily="34" charset="0"/>
                          <a:cs typeface="Arial" panose="020B0604020202020204" pitchFamily="34" charset="0"/>
                        </a:rPr>
                        <a:t>Definition</a:t>
                      </a:r>
                    </a:p>
                  </a:txBody>
                  <a:tcPr marL="182880" marR="178191" marT="91440" marB="9144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solidFill>
                  </a:tcPr>
                </a:tc>
                <a:extLst>
                  <a:ext uri="{0D108BD9-81ED-4DB2-BD59-A6C34878D82A}">
                    <a16:rowId xmlns:a16="http://schemas.microsoft.com/office/drawing/2014/main" val="2254343532"/>
                  </a:ext>
                </a:extLst>
              </a:tr>
              <a:tr h="609652">
                <a:tc>
                  <a:txBody>
                    <a:bodyPr/>
                    <a:lstStyle/>
                    <a:p>
                      <a:pPr algn="l"/>
                      <a:r>
                        <a:rPr lang="en-US" sz="1200" b="1" i="0" dirty="0">
                          <a:latin typeface="Arial" panose="020B0604020202020204" pitchFamily="34" charset="0"/>
                          <a:cs typeface="Arial" panose="020B0604020202020204" pitchFamily="34" charset="0"/>
                        </a:rPr>
                        <a:t>Check for informed consent</a:t>
                      </a: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algn="l"/>
                      <a:r>
                        <a:rPr lang="en-US" sz="1200" b="0" i="0" dirty="0">
                          <a:latin typeface="Arial" panose="020B0604020202020204" pitchFamily="34" charset="0"/>
                          <a:cs typeface="Arial" panose="020B0604020202020204" pitchFamily="34" charset="0"/>
                        </a:rPr>
                        <a:t>In order to submit data on individuals, each individual must have completed the Informed Consent Form. Before submitting data on all program participants, ensure that consent has been received.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8887276"/>
                  </a:ext>
                </a:extLst>
              </a:tr>
              <a:tr h="593293">
                <a:tc>
                  <a:txBody>
                    <a:bodyPr/>
                    <a:lstStyle/>
                    <a:p>
                      <a:pPr algn="l"/>
                      <a:r>
                        <a:rPr lang="en-US" sz="1200" b="1" dirty="0">
                          <a:latin typeface="Arial" panose="020B0604020202020204" pitchFamily="34" charset="0"/>
                          <a:cs typeface="Arial" panose="020B0604020202020204" pitchFamily="34" charset="0"/>
                        </a:rPr>
                        <a:t>Ensure physical materials are kept confidential</a:t>
                      </a: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lvl="0" indent="-265176" algn="l">
                        <a:spcBef>
                          <a:spcPts val="200"/>
                        </a:spcBef>
                        <a:buClr>
                          <a:schemeClr val="tx2"/>
                        </a:buClr>
                        <a:buSzPct val="120000"/>
                        <a:buFont typeface="Arial" panose="020B0604020202020204" pitchFamily="34" charset="0"/>
                        <a:buNone/>
                      </a:pPr>
                      <a:r>
                        <a:rPr lang="en-US" sz="1200" b="0" i="0" dirty="0">
                          <a:latin typeface="Arial" panose="020B0604020202020204" pitchFamily="34" charset="0"/>
                          <a:cs typeface="Arial" panose="020B0604020202020204" pitchFamily="34" charset="0"/>
                        </a:rPr>
                        <a:t>Any physical copies of data, such as signed Informed Consent Forms or application forms, is securely held in a location not readily accessible to those without access. Be particularly careful with Personally Identifiable Information (PII) or Personal Health Information </a:t>
                      </a:r>
                      <a:r>
                        <a:rPr lang="en-US" sz="1200" b="0" i="0">
                          <a:latin typeface="Arial" panose="020B0604020202020204" pitchFamily="34" charset="0"/>
                          <a:cs typeface="Arial" panose="020B0604020202020204" pitchFamily="34" charset="0"/>
                        </a:rPr>
                        <a:t>(PHI), </a:t>
                      </a:r>
                      <a:r>
                        <a:rPr lang="en-US" sz="1200" b="0" i="0" dirty="0">
                          <a:latin typeface="Arial" panose="020B0604020202020204" pitchFamily="34" charset="0"/>
                          <a:cs typeface="Arial" panose="020B0604020202020204" pitchFamily="34" charset="0"/>
                        </a:rPr>
                        <a:t>which is any data field or combination of fields that can uniquely identify an individual. This includes name, address, phone number, social security number, date of birth, employment information, etc.</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539527498"/>
                  </a:ext>
                </a:extLst>
              </a:tr>
              <a:tr h="430250">
                <a:tc>
                  <a:txBody>
                    <a:bodyPr/>
                    <a:lstStyle/>
                    <a:p>
                      <a:pPr marL="0" lvl="1" indent="0" algn="l" defTabSz="914400" rtl="0" eaLnBrk="1" latinLnBrk="0" hangingPunct="1">
                        <a:spcBef>
                          <a:spcPts val="200"/>
                        </a:spcBef>
                        <a:buClr>
                          <a:schemeClr val="tx2"/>
                        </a:buClr>
                        <a:buSzPct val="120000"/>
                        <a:buFont typeface="Arial" panose="020B0604020202020204" pitchFamily="34" charset="0"/>
                        <a:buNone/>
                      </a:pPr>
                      <a:r>
                        <a:rPr lang="en-US" sz="1200" b="1" i="0" kern="1200" dirty="0">
                          <a:solidFill>
                            <a:schemeClr val="tx1"/>
                          </a:solidFill>
                          <a:latin typeface="Arial" panose="020B0604020202020204" pitchFamily="34" charset="0"/>
                          <a:ea typeface="+mn-ea"/>
                          <a:cs typeface="Arial" panose="020B0604020202020204" pitchFamily="34" charset="0"/>
                        </a:rPr>
                        <a:t>Identify who has access</a:t>
                      </a: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200"/>
                        </a:spcBef>
                        <a:spcAft>
                          <a:spcPts val="0"/>
                        </a:spcAft>
                        <a:buClr>
                          <a:srgbClr val="F07F13"/>
                        </a:buClr>
                        <a:buSzPct val="120000"/>
                        <a:buFont typeface="Wingdings" panose="05000000000000000000" pitchFamily="2" charset="2"/>
                        <a:buNone/>
                        <a:tabLst/>
                        <a:defRPr/>
                      </a:pPr>
                      <a:r>
                        <a:rPr lang="en-US" sz="1200" i="0" kern="1200" dirty="0">
                          <a:solidFill>
                            <a:schemeClr val="tx1"/>
                          </a:solidFill>
                          <a:latin typeface="Arial" panose="020B0604020202020204" pitchFamily="34" charset="0"/>
                          <a:ea typeface="+mn-ea"/>
                          <a:cs typeface="Arial" panose="020B0604020202020204" pitchFamily="34" charset="0"/>
                        </a:rPr>
                        <a:t>Determine which individuals at the organization will or will not have access to confidential data on individuals served. Individuals with access should receive training on data security and sign a data security protocols document acknowledging their understanding of the protocols.</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64655252"/>
                  </a:ext>
                </a:extLst>
              </a:tr>
              <a:tr h="430250">
                <a:tc>
                  <a:txBody>
                    <a:bodyPr/>
                    <a:lstStyle/>
                    <a:p>
                      <a:pPr marL="0" lvl="1" indent="0" algn="l" defTabSz="914400" rtl="0" eaLnBrk="1" latinLnBrk="0" hangingPunct="1">
                        <a:spcBef>
                          <a:spcPts val="200"/>
                        </a:spcBef>
                        <a:buClr>
                          <a:schemeClr val="tx2"/>
                        </a:buClr>
                        <a:buSzPct val="120000"/>
                        <a:buFont typeface="Arial" panose="020B0604020202020204" pitchFamily="34" charset="0"/>
                        <a:buNone/>
                      </a:pPr>
                      <a:r>
                        <a:rPr lang="en-US" sz="1200" b="1" i="0" kern="1200" dirty="0">
                          <a:solidFill>
                            <a:schemeClr val="tx1"/>
                          </a:solidFill>
                          <a:latin typeface="Arial" panose="020B0604020202020204" pitchFamily="34" charset="0"/>
                          <a:ea typeface="+mn-ea"/>
                          <a:cs typeface="Arial" panose="020B0604020202020204" pitchFamily="34" charset="0"/>
                        </a:rPr>
                        <a:t>Create a restricted data folder</a:t>
                      </a: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200"/>
                        </a:spcBef>
                        <a:spcAft>
                          <a:spcPts val="0"/>
                        </a:spcAft>
                        <a:buClr>
                          <a:srgbClr val="F07F13"/>
                        </a:buClr>
                        <a:buSzPct val="120000"/>
                        <a:buFont typeface="Wingdings" panose="05000000000000000000" pitchFamily="2" charset="2"/>
                        <a:buNone/>
                        <a:tabLst/>
                        <a:defRPr/>
                      </a:pPr>
                      <a:r>
                        <a:rPr lang="en-US" sz="1200" i="0" kern="1200" dirty="0">
                          <a:solidFill>
                            <a:schemeClr val="tx1"/>
                          </a:solidFill>
                          <a:latin typeface="Arial" panose="020B0604020202020204" pitchFamily="34" charset="0"/>
                          <a:ea typeface="+mn-ea"/>
                          <a:cs typeface="Arial" panose="020B0604020202020204" pitchFamily="34" charset="0"/>
                        </a:rPr>
                        <a:t>Only specific individuals should have access to raw, individual-level data that is stored in a secure project folder. No individual-level data should be stored or saved on an unsecure hard drive, messaging platform (e.g., Slack) or in an unencrypted email.</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602557649"/>
                  </a:ext>
                </a:extLst>
              </a:tr>
              <a:tr h="430250">
                <a:tc>
                  <a:txBody>
                    <a:bodyPr/>
                    <a:lstStyle/>
                    <a:p>
                      <a:pPr marL="0" lvl="1" indent="0" algn="l" defTabSz="914400" rtl="0" eaLnBrk="1" latinLnBrk="0" hangingPunct="1">
                        <a:spcBef>
                          <a:spcPts val="200"/>
                        </a:spcBef>
                        <a:buClr>
                          <a:schemeClr val="tx2"/>
                        </a:buClr>
                        <a:buSzPct val="120000"/>
                        <a:buFont typeface="Arial" panose="020B0604020202020204" pitchFamily="34" charset="0"/>
                        <a:buNone/>
                      </a:pPr>
                      <a:r>
                        <a:rPr lang="en-US" sz="1200" b="1" i="0" kern="1200" dirty="0">
                          <a:solidFill>
                            <a:schemeClr val="tx1"/>
                          </a:solidFill>
                          <a:latin typeface="Arial" panose="020B0604020202020204" pitchFamily="34" charset="0"/>
                          <a:ea typeface="+mn-ea"/>
                          <a:cs typeface="Arial" panose="020B0604020202020204" pitchFamily="34" charset="0"/>
                        </a:rPr>
                        <a:t>Secure transfer of data</a:t>
                      </a: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200"/>
                        </a:spcBef>
                        <a:spcAft>
                          <a:spcPts val="0"/>
                        </a:spcAft>
                        <a:buClr>
                          <a:srgbClr val="F07F13"/>
                        </a:buClr>
                        <a:buSzPct val="120000"/>
                        <a:buFont typeface="Wingdings" panose="05000000000000000000" pitchFamily="2" charset="2"/>
                        <a:buNone/>
                        <a:tabLst/>
                        <a:defRPr/>
                      </a:pPr>
                      <a:r>
                        <a:rPr lang="en-US" sz="1200" i="0" kern="1200" dirty="0">
                          <a:solidFill>
                            <a:schemeClr val="tx1"/>
                          </a:solidFill>
                          <a:latin typeface="Arial" panose="020B0604020202020204" pitchFamily="34" charset="0"/>
                          <a:ea typeface="+mn-ea"/>
                          <a:cs typeface="Arial" panose="020B0604020202020204" pitchFamily="34" charset="0"/>
                        </a:rPr>
                        <a:t>The County will facilitate the secure transfer of data and will de-identify all data before sending it to First Steps Kent Providers should always use the secure data transfer system when sending data to the County. Providers should never send data over email. </a:t>
                      </a: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052849181"/>
                  </a:ext>
                </a:extLst>
              </a:tr>
              <a:tr h="430250">
                <a:tc>
                  <a:txBody>
                    <a:bodyPr/>
                    <a:lstStyle/>
                    <a:p>
                      <a:pPr marL="0" lvl="1" indent="0" algn="l" defTabSz="914400" rtl="0" eaLnBrk="1" latinLnBrk="0" hangingPunct="1">
                        <a:spcBef>
                          <a:spcPts val="200"/>
                        </a:spcBef>
                        <a:buClr>
                          <a:schemeClr val="tx2"/>
                        </a:buClr>
                        <a:buSzPct val="120000"/>
                        <a:buFont typeface="Arial" panose="020B0604020202020204" pitchFamily="34" charset="0"/>
                        <a:buNone/>
                      </a:pPr>
                      <a:r>
                        <a:rPr lang="en-US" sz="1200" b="1" i="0" kern="1200" dirty="0">
                          <a:solidFill>
                            <a:schemeClr val="tx1"/>
                          </a:solidFill>
                          <a:latin typeface="Arial" panose="020B0604020202020204" pitchFamily="34" charset="0"/>
                          <a:ea typeface="+mn-ea"/>
                          <a:cs typeface="Arial" panose="020B0604020202020204" pitchFamily="34" charset="0"/>
                        </a:rPr>
                        <a:t>Additional computer protection</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200"/>
                        </a:spcBef>
                        <a:spcAft>
                          <a:spcPts val="0"/>
                        </a:spcAft>
                        <a:buClr>
                          <a:srgbClr val="F07F13"/>
                        </a:buClr>
                        <a:buSzPct val="120000"/>
                        <a:buFont typeface="Wingdings" panose="05000000000000000000" pitchFamily="2" charset="2"/>
                        <a:buNone/>
                        <a:tabLst/>
                        <a:defRPr/>
                      </a:pPr>
                      <a:r>
                        <a:rPr lang="en-US" sz="1200" i="0" kern="1200" dirty="0">
                          <a:solidFill>
                            <a:schemeClr val="tx1"/>
                          </a:solidFill>
                          <a:latin typeface="Arial" panose="020B0604020202020204" pitchFamily="34" charset="0"/>
                          <a:ea typeface="+mn-ea"/>
                          <a:cs typeface="Arial" panose="020B0604020202020204" pitchFamily="34" charset="0"/>
                        </a:rPr>
                        <a:t>Program staff should only access data through a password-protected computer with anti-virus software. Computer screens should be locked when not in use. Staff should enable two-factor authentication on all password-protected programs such as e-mail and messaging.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3243950"/>
                  </a:ext>
                </a:extLst>
              </a:tr>
            </a:tbl>
          </a:graphicData>
        </a:graphic>
      </p:graphicFrame>
      <p:sp>
        <p:nvSpPr>
          <p:cNvPr id="10" name="Text Placeholder 9">
            <a:extLst>
              <a:ext uri="{FF2B5EF4-FFF2-40B4-BE49-F238E27FC236}">
                <a16:creationId xmlns:a16="http://schemas.microsoft.com/office/drawing/2014/main" id="{3FD11628-794A-42E3-9FF6-9875ECAB2245}"/>
              </a:ext>
            </a:extLst>
          </p:cNvPr>
          <p:cNvSpPr>
            <a:spLocks noGrp="1"/>
          </p:cNvSpPr>
          <p:nvPr>
            <p:ph type="body" sz="quarter" idx="24"/>
          </p:nvPr>
        </p:nvSpPr>
        <p:spPr/>
        <p:txBody>
          <a:bodyPr/>
          <a:lstStyle/>
          <a:p>
            <a:r>
              <a:rPr lang="en-US" dirty="0"/>
              <a:t>Tips</a:t>
            </a:r>
          </a:p>
        </p:txBody>
      </p:sp>
    </p:spTree>
    <p:extLst>
      <p:ext uri="{BB962C8B-B14F-4D97-AF65-F5344CB8AC3E}">
        <p14:creationId xmlns:p14="http://schemas.microsoft.com/office/powerpoint/2010/main" val="353616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57464B-C6B6-44B9-A979-82B4D16421DF}"/>
              </a:ext>
            </a:extLst>
          </p:cNvPr>
          <p:cNvSpPr>
            <a:spLocks noGrp="1"/>
          </p:cNvSpPr>
          <p:nvPr>
            <p:ph type="body" sz="quarter" idx="25"/>
          </p:nvPr>
        </p:nvSpPr>
        <p:spPr/>
        <p:txBody>
          <a:bodyPr>
            <a:normAutofit/>
          </a:bodyPr>
          <a:lstStyle/>
          <a:p>
            <a:r>
              <a:rPr lang="en-US" sz="2000" dirty="0"/>
              <a:t>Survey link: </a:t>
            </a:r>
            <a:r>
              <a:rPr lang="en-US" sz="2000" dirty="0">
                <a:solidFill>
                  <a:srgbClr val="00B0F0"/>
                </a:solidFill>
                <a:hlinkClick r:id="rId2">
                  <a:extLst>
                    <a:ext uri="{A12FA001-AC4F-418D-AE19-62706E023703}">
                      <ahyp:hlinkClr xmlns:ahyp="http://schemas.microsoft.com/office/drawing/2018/hyperlinkcolor" val="tx"/>
                    </a:ext>
                  </a:extLst>
                </a:hlinkClick>
              </a:rPr>
              <a:t>https://www.surveymonkey.com/r/GBSH97L</a:t>
            </a:r>
            <a:endParaRPr lang="en-US" sz="2000" dirty="0">
              <a:solidFill>
                <a:srgbClr val="00B0F0"/>
              </a:solidFill>
            </a:endParaRPr>
          </a:p>
          <a:p>
            <a:r>
              <a:rPr lang="en-US" sz="2000" dirty="0"/>
              <a:t>Please fill this survey out by </a:t>
            </a:r>
            <a:r>
              <a:rPr lang="en-US" sz="2000"/>
              <a:t>this Friday, May 22nd</a:t>
            </a:r>
            <a:endParaRPr lang="en-US" sz="2000" dirty="0"/>
          </a:p>
        </p:txBody>
      </p:sp>
      <p:sp>
        <p:nvSpPr>
          <p:cNvPr id="3" name="Title 2">
            <a:extLst>
              <a:ext uri="{FF2B5EF4-FFF2-40B4-BE49-F238E27FC236}">
                <a16:creationId xmlns:a16="http://schemas.microsoft.com/office/drawing/2014/main" id="{043E5B83-25BD-4067-B555-031BF57B1E93}"/>
              </a:ext>
            </a:extLst>
          </p:cNvPr>
          <p:cNvSpPr>
            <a:spLocks noGrp="1"/>
          </p:cNvSpPr>
          <p:nvPr>
            <p:ph type="title"/>
          </p:nvPr>
        </p:nvSpPr>
        <p:spPr/>
        <p:txBody>
          <a:bodyPr/>
          <a:lstStyle/>
          <a:p>
            <a:r>
              <a:rPr lang="en-US" dirty="0"/>
              <a:t>Data transfer to county survey</a:t>
            </a:r>
          </a:p>
        </p:txBody>
      </p:sp>
      <p:sp>
        <p:nvSpPr>
          <p:cNvPr id="4" name="Text Placeholder 3">
            <a:extLst>
              <a:ext uri="{FF2B5EF4-FFF2-40B4-BE49-F238E27FC236}">
                <a16:creationId xmlns:a16="http://schemas.microsoft.com/office/drawing/2014/main" id="{EAF73654-C753-4BE6-B68E-BE5EDAF5A664}"/>
              </a:ext>
            </a:extLst>
          </p:cNvPr>
          <p:cNvSpPr>
            <a:spLocks noGrp="1"/>
          </p:cNvSpPr>
          <p:nvPr>
            <p:ph type="body" sz="quarter" idx="24"/>
          </p:nvPr>
        </p:nvSpPr>
        <p:spPr/>
        <p:txBody>
          <a:bodyPr/>
          <a:lstStyle/>
          <a:p>
            <a:r>
              <a:rPr lang="en-US" dirty="0"/>
              <a:t>Fill this survey out otherwise the county will not be able to send your organization information about how to transfer data</a:t>
            </a:r>
          </a:p>
        </p:txBody>
      </p:sp>
      <p:sp>
        <p:nvSpPr>
          <p:cNvPr id="5" name="Text Placeholder 4">
            <a:extLst>
              <a:ext uri="{FF2B5EF4-FFF2-40B4-BE49-F238E27FC236}">
                <a16:creationId xmlns:a16="http://schemas.microsoft.com/office/drawing/2014/main" id="{DB7D5DE1-BC73-4471-835E-6FE115151E24}"/>
              </a:ext>
            </a:extLst>
          </p:cNvPr>
          <p:cNvSpPr>
            <a:spLocks noGrp="1"/>
          </p:cNvSpPr>
          <p:nvPr>
            <p:ph type="body" sz="quarter" idx="28"/>
          </p:nvPr>
        </p:nvSpPr>
        <p:spPr/>
        <p:txBody>
          <a:bodyPr/>
          <a:lstStyle/>
          <a:p>
            <a:endParaRPr lang="en-US"/>
          </a:p>
        </p:txBody>
      </p:sp>
    </p:spTree>
    <p:extLst>
      <p:ext uri="{BB962C8B-B14F-4D97-AF65-F5344CB8AC3E}">
        <p14:creationId xmlns:p14="http://schemas.microsoft.com/office/powerpoint/2010/main" val="14728858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Social Finance">
      <a:dk1>
        <a:sysClr val="windowText" lastClr="000000"/>
      </a:dk1>
      <a:lt1>
        <a:sysClr val="window" lastClr="FFFFFF"/>
      </a:lt1>
      <a:dk2>
        <a:srgbClr val="F07F13"/>
      </a:dk2>
      <a:lt2>
        <a:srgbClr val="FFFFFF"/>
      </a:lt2>
      <a:accent1>
        <a:srgbClr val="F07F13"/>
      </a:accent1>
      <a:accent2>
        <a:srgbClr val="B3A47C"/>
      </a:accent2>
      <a:accent3>
        <a:srgbClr val="5B2856"/>
      </a:accent3>
      <a:accent4>
        <a:srgbClr val="000000"/>
      </a:accent4>
      <a:accent5>
        <a:srgbClr val="9B8F8B"/>
      </a:accent5>
      <a:accent6>
        <a:srgbClr val="556991"/>
      </a:accent6>
      <a:hlink>
        <a:srgbClr val="000000"/>
      </a:hlink>
      <a:folHlink>
        <a:srgbClr val="000000"/>
      </a:folHlink>
    </a:clrScheme>
    <a:fontScheme name="Social Finance">
      <a:majorFont>
        <a:latin typeface="Gill Sans MT"/>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spPr>
      <a:bodyPr rtlCol="0" anchor="ctr"/>
      <a:lstStyle>
        <a:defPPr algn="ctr">
          <a:defRPr sz="1600"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0" tIns="0" rIns="0" bIns="0" rtlCol="0">
        <a:normAutofit/>
      </a:bodyPr>
      <a:lstStyle>
        <a:defPPr marL="182880" indent="-182880">
          <a:spcBef>
            <a:spcPts val="500"/>
          </a:spcBef>
          <a:buClr>
            <a:schemeClr val="tx2"/>
          </a:buClr>
          <a:buSzPct val="120000"/>
          <a:buFont typeface="Arial" pitchFamily="34" charset="0"/>
          <a:buChar char="•"/>
          <a:defRPr sz="1400" dirty="0" smtClean="0"/>
        </a:defPPr>
      </a:lstStyle>
    </a:txDef>
  </a:objectDefaults>
  <a:extraClrSchemeLst/>
  <a:extLst>
    <a:ext uri="{05A4C25C-085E-4340-85A3-A5531E510DB2}">
      <thm15:themeFamily xmlns:thm15="http://schemas.microsoft.com/office/thememl/2012/main" name="Presentation2" id="{7AAFE598-3AA7-4DEC-9F2E-AB9EF5FDD8FE}" vid="{B703E5F8-150D-4668-8FB6-A34346DA5AB4}"/>
    </a:ext>
  </a:extLst>
</a:theme>
</file>

<file path=ppt/theme/theme2.xml><?xml version="1.0" encoding="utf-8"?>
<a:theme xmlns:a="http://schemas.openxmlformats.org/drawingml/2006/main" name="1_blank">
  <a:themeElements>
    <a:clrScheme name="Social Finance">
      <a:dk1>
        <a:sysClr val="windowText" lastClr="000000"/>
      </a:dk1>
      <a:lt1>
        <a:sysClr val="window" lastClr="FFFFFF"/>
      </a:lt1>
      <a:dk2>
        <a:srgbClr val="F07F13"/>
      </a:dk2>
      <a:lt2>
        <a:srgbClr val="FFFFFF"/>
      </a:lt2>
      <a:accent1>
        <a:srgbClr val="F07F13"/>
      </a:accent1>
      <a:accent2>
        <a:srgbClr val="B3A47C"/>
      </a:accent2>
      <a:accent3>
        <a:srgbClr val="5B2856"/>
      </a:accent3>
      <a:accent4>
        <a:srgbClr val="000000"/>
      </a:accent4>
      <a:accent5>
        <a:srgbClr val="9B8F8B"/>
      </a:accent5>
      <a:accent6>
        <a:srgbClr val="556991"/>
      </a:accent6>
      <a:hlink>
        <a:srgbClr val="000000"/>
      </a:hlink>
      <a:folHlink>
        <a:srgbClr val="000000"/>
      </a:folHlink>
    </a:clrScheme>
    <a:fontScheme name="Custom 1">
      <a:majorFont>
        <a:latin typeface="Gill Sans M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spPr>
      <a:bodyPr rtlCol="0" anchor="ctr"/>
      <a:lstStyle>
        <a:defPPr algn="ctr">
          <a:defRPr sz="1600"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0" tIns="0" rIns="0" bIns="0" rtlCol="0">
        <a:noAutofit/>
      </a:bodyPr>
      <a:lstStyle>
        <a:defPPr marL="182880" indent="-182880" algn="l">
          <a:spcBef>
            <a:spcPts val="500"/>
          </a:spcBef>
          <a:buClr>
            <a:schemeClr val="tx2"/>
          </a:buClr>
          <a:buSzPct val="120000"/>
          <a:buFont typeface="Arial" pitchFamily="34" charset="0"/>
          <a:buChar char="•"/>
          <a:defRPr sz="1400" dirty="0" err="1" smtClean="0"/>
        </a:defPPr>
      </a:lstStyle>
    </a:txDef>
  </a:objectDefaults>
  <a:extraClrSchemeLst/>
  <a:extLst>
    <a:ext uri="{05A4C25C-085E-4340-85A3-A5531E510DB2}">
      <thm15:themeFamily xmlns:thm15="http://schemas.microsoft.com/office/thememl/2012/main" name="blank (1)" id="{3F36428D-C0E4-4AC6-8FFD-5F092B9C196C}" vid="{A97FBA4B-D8F3-4645-B000-3727C63EAF5B}"/>
    </a:ext>
  </a:extLst>
</a:theme>
</file>

<file path=ppt/theme/theme3.xml><?xml version="1.0" encoding="utf-8"?>
<a:theme xmlns:a="http://schemas.openxmlformats.org/drawingml/2006/main" name="Office Theme">
  <a:themeElements>
    <a:clrScheme name="SF_ORANGE_2011">
      <a:dk1>
        <a:sysClr val="windowText" lastClr="000000"/>
      </a:dk1>
      <a:lt1>
        <a:sysClr val="window" lastClr="FFFFFF"/>
      </a:lt1>
      <a:dk2>
        <a:srgbClr val="F07F13"/>
      </a:dk2>
      <a:lt2>
        <a:srgbClr val="FFFFFF"/>
      </a:lt2>
      <a:accent1>
        <a:srgbClr val="F07F13"/>
      </a:accent1>
      <a:accent2>
        <a:srgbClr val="FAAB71"/>
      </a:accent2>
      <a:accent3>
        <a:srgbClr val="FDD1B0"/>
      </a:accent3>
      <a:accent4>
        <a:srgbClr val="000000"/>
      </a:accent4>
      <a:accent5>
        <a:srgbClr val="4C4C4C"/>
      </a:accent5>
      <a:accent6>
        <a:srgbClr val="999999"/>
      </a:accent6>
      <a:hlink>
        <a:srgbClr val="000000"/>
      </a:hlink>
      <a:folHlink>
        <a:srgbClr val="000000"/>
      </a:folHlink>
    </a:clrScheme>
    <a:fontScheme name="SF_2011">
      <a:majorFont>
        <a:latin typeface="Gill Sans MT"/>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SF_ORANGE_2011">
      <a:dk1>
        <a:sysClr val="windowText" lastClr="000000"/>
      </a:dk1>
      <a:lt1>
        <a:sysClr val="window" lastClr="FFFFFF"/>
      </a:lt1>
      <a:dk2>
        <a:srgbClr val="F07F13"/>
      </a:dk2>
      <a:lt2>
        <a:srgbClr val="FFFFFF"/>
      </a:lt2>
      <a:accent1>
        <a:srgbClr val="F07F13"/>
      </a:accent1>
      <a:accent2>
        <a:srgbClr val="FAAB71"/>
      </a:accent2>
      <a:accent3>
        <a:srgbClr val="FDD1B0"/>
      </a:accent3>
      <a:accent4>
        <a:srgbClr val="000000"/>
      </a:accent4>
      <a:accent5>
        <a:srgbClr val="4C4C4C"/>
      </a:accent5>
      <a:accent6>
        <a:srgbClr val="999999"/>
      </a:accent6>
      <a:hlink>
        <a:srgbClr val="000000"/>
      </a:hlink>
      <a:folHlink>
        <a:srgbClr val="000000"/>
      </a:folHlink>
    </a:clrScheme>
    <a:fontScheme name="SF_2011">
      <a:majorFont>
        <a:latin typeface="Gill Sans MT"/>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EB67995B42A546A09C3E3692BFD458" ma:contentTypeVersion="6" ma:contentTypeDescription="Create a new document." ma:contentTypeScope="" ma:versionID="c2d066af8c285dfeb291ee0511f67f20">
  <xsd:schema xmlns:xsd="http://www.w3.org/2001/XMLSchema" xmlns:xs="http://www.w3.org/2001/XMLSchema" xmlns:p="http://schemas.microsoft.com/office/2006/metadata/properties" xmlns:ns3="88de05eb-17a5-4f88-b631-42eebbf048dc" targetNamespace="http://schemas.microsoft.com/office/2006/metadata/properties" ma:root="true" ma:fieldsID="ef9704842b7b204b0d4b9385b2877e00" ns3:_="">
    <xsd:import namespace="88de05eb-17a5-4f88-b631-42eebbf048d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de05eb-17a5-4f88-b631-42eebbf048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B1F63-A458-42CE-8B24-0810FACFDF9A}">
  <ds:schemaRefs>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terms/"/>
    <ds:schemaRef ds:uri="88de05eb-17a5-4f88-b631-42eebbf048dc"/>
    <ds:schemaRef ds:uri="http://www.w3.org/XML/1998/namespace"/>
    <ds:schemaRef ds:uri="http://purl.org/dc/dcmitype/"/>
  </ds:schemaRefs>
</ds:datastoreItem>
</file>

<file path=customXml/itemProps2.xml><?xml version="1.0" encoding="utf-8"?>
<ds:datastoreItem xmlns:ds="http://schemas.openxmlformats.org/officeDocument/2006/customXml" ds:itemID="{795505DB-3920-4A1F-8242-6288A2A52180}">
  <ds:schemaRefs>
    <ds:schemaRef ds:uri="http://schemas.microsoft.com/sharepoint/v3/contenttype/forms"/>
  </ds:schemaRefs>
</ds:datastoreItem>
</file>

<file path=customXml/itemProps3.xml><?xml version="1.0" encoding="utf-8"?>
<ds:datastoreItem xmlns:ds="http://schemas.openxmlformats.org/officeDocument/2006/customXml" ds:itemID="{1E0F5D17-1AAD-4163-9853-CDA2DA2401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de05eb-17a5-4f88-b631-42eebbf048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1058</Words>
  <Application>Microsoft Office PowerPoint</Application>
  <PresentationFormat>On-screen Show (4:3)</PresentationFormat>
  <Paragraphs>70</Paragraphs>
  <Slides>5</Slides>
  <Notes>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4" baseType="lpstr">
      <vt:lpstr>Arial</vt:lpstr>
      <vt:lpstr>Calibri</vt:lpstr>
      <vt:lpstr>Cambria</vt:lpstr>
      <vt:lpstr>Gill Sans</vt:lpstr>
      <vt:lpstr>Gill Sans MT</vt:lpstr>
      <vt:lpstr>Wingdings</vt:lpstr>
      <vt:lpstr>blank</vt:lpstr>
      <vt:lpstr>1_blank</vt:lpstr>
      <vt:lpstr>think-cell Slide</vt:lpstr>
      <vt:lpstr>Data quality: Guiding principles</vt:lpstr>
      <vt:lpstr>Data quality: Identifying problems</vt:lpstr>
      <vt:lpstr>Data quality: Implementation &amp; process tips</vt:lpstr>
      <vt:lpstr>Data Security: suggestions for keeping data safe</vt:lpstr>
      <vt:lpstr>Data transfer to county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2016-10-05T20:18:59Z</dcterms:created>
  <dcterms:modified xsi:type="dcterms:W3CDTF">2020-05-20T17:57:30Z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0x01010001EB67995B42A546A09C3E3692BFD458</vt:lpwstr>
  </property>
</Properties>
</file>