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27"/>
  </p:notesMasterIdLst>
  <p:sldIdLst>
    <p:sldId id="262" r:id="rId5"/>
    <p:sldId id="276" r:id="rId6"/>
    <p:sldId id="274" r:id="rId7"/>
    <p:sldId id="291" r:id="rId8"/>
    <p:sldId id="272" r:id="rId9"/>
    <p:sldId id="285" r:id="rId10"/>
    <p:sldId id="264" r:id="rId11"/>
    <p:sldId id="296" r:id="rId12"/>
    <p:sldId id="265" r:id="rId13"/>
    <p:sldId id="287" r:id="rId14"/>
    <p:sldId id="288" r:id="rId15"/>
    <p:sldId id="293" r:id="rId16"/>
    <p:sldId id="283" r:id="rId17"/>
    <p:sldId id="292" r:id="rId18"/>
    <p:sldId id="277" r:id="rId19"/>
    <p:sldId id="270" r:id="rId20"/>
    <p:sldId id="267" r:id="rId21"/>
    <p:sldId id="268" r:id="rId22"/>
    <p:sldId id="278" r:id="rId23"/>
    <p:sldId id="290" r:id="rId24"/>
    <p:sldId id="295"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4413" autoAdjust="0"/>
  </p:normalViewPr>
  <p:slideViewPr>
    <p:cSldViewPr snapToGrid="0">
      <p:cViewPr varScale="1">
        <p:scale>
          <a:sx n="61" d="100"/>
          <a:sy n="61" d="100"/>
        </p:scale>
        <p:origin x="2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B1B9D-5FD8-46B1-A173-F00497598741}" type="datetimeFigureOut">
              <a:rPr lang="en-US" smtClean="0"/>
              <a:t>4/15/2020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42BC-A7BD-4276-975D-6351998F7C85}" type="slidenum">
              <a:rPr lang="en-US" smtClean="0"/>
              <a:t>‹#›</a:t>
            </a:fld>
            <a:endParaRPr lang="en-US" dirty="0"/>
          </a:p>
        </p:txBody>
      </p:sp>
    </p:spTree>
    <p:extLst>
      <p:ext uri="{BB962C8B-B14F-4D97-AF65-F5344CB8AC3E}">
        <p14:creationId xmlns:p14="http://schemas.microsoft.com/office/powerpoint/2010/main" val="234448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rivacyruleandresearch.nih.gov/pdf/authorization.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a:t>
            </a:fld>
            <a:endParaRPr lang="en-US" dirty="0"/>
          </a:p>
        </p:txBody>
      </p:sp>
    </p:spTree>
    <p:extLst>
      <p:ext uri="{BB962C8B-B14F-4D97-AF65-F5344CB8AC3E}">
        <p14:creationId xmlns:p14="http://schemas.microsoft.com/office/powerpoint/2010/main" val="176038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in the consent language notes about language that is required for Outreach and Navigation only or Healthy and Safe Homes programming only. </a:t>
            </a:r>
          </a:p>
          <a:p>
            <a:endParaRPr lang="en-US" dirty="0"/>
          </a:p>
          <a:p>
            <a:r>
              <a:rPr lang="en-US" dirty="0"/>
              <a:t>If there is not a note about the language being optional, it is required. </a:t>
            </a: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12</a:t>
            </a:fld>
            <a:endParaRPr lang="en-US" dirty="0"/>
          </a:p>
        </p:txBody>
      </p:sp>
    </p:spTree>
    <p:extLst>
      <p:ext uri="{BB962C8B-B14F-4D97-AF65-F5344CB8AC3E}">
        <p14:creationId xmlns:p14="http://schemas.microsoft.com/office/powerpoint/2010/main" val="356283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Again, Service Provider must obtain consent before a individual’s data can be sent to Kent County Health Department</a:t>
            </a:r>
            <a:endParaRPr lang="en-US" dirty="0"/>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13</a:t>
            </a:fld>
            <a:endParaRPr lang="en-US" dirty="0"/>
          </a:p>
        </p:txBody>
      </p:sp>
    </p:spTree>
    <p:extLst>
      <p:ext uri="{BB962C8B-B14F-4D97-AF65-F5344CB8AC3E}">
        <p14:creationId xmlns:p14="http://schemas.microsoft.com/office/powerpoint/2010/main" val="221054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Review by Service Provider legal council is advised by FSK prior to Service Provider signing.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We will send both documents to everyone on today’s call. </a:t>
            </a:r>
          </a:p>
          <a:p>
            <a:endParaRPr lang="en-US" dirty="0"/>
          </a:p>
          <a:p>
            <a:r>
              <a:rPr lang="en-US" dirty="0"/>
              <a:t>You only need to submit one of the documents.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17</a:t>
            </a:fld>
            <a:endParaRPr lang="en-US" dirty="0"/>
          </a:p>
        </p:txBody>
      </p:sp>
    </p:spTree>
    <p:extLst>
      <p:ext uri="{BB962C8B-B14F-4D97-AF65-F5344CB8AC3E}">
        <p14:creationId xmlns:p14="http://schemas.microsoft.com/office/powerpoint/2010/main" val="193737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18</a:t>
            </a:fld>
            <a:endParaRPr lang="en-US" dirty="0"/>
          </a:p>
        </p:txBody>
      </p:sp>
    </p:spTree>
    <p:extLst>
      <p:ext uri="{BB962C8B-B14F-4D97-AF65-F5344CB8AC3E}">
        <p14:creationId xmlns:p14="http://schemas.microsoft.com/office/powerpoint/2010/main" val="46422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 the correct type of  document and submit to Ready by Five.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You only need to submit one of the documents depending on if you are a covered entity under HIPAA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19</a:t>
            </a:fld>
            <a:endParaRPr lang="en-US" dirty="0"/>
          </a:p>
        </p:txBody>
      </p:sp>
    </p:spTree>
    <p:extLst>
      <p:ext uri="{BB962C8B-B14F-4D97-AF65-F5344CB8AC3E}">
        <p14:creationId xmlns:p14="http://schemas.microsoft.com/office/powerpoint/2010/main" val="2981596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information will be posted on the Millage Portal</a:t>
            </a:r>
          </a:p>
          <a:p>
            <a:endParaRPr lang="en-US" dirty="0"/>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Also! Please complete the survey name and email of the person at your agency who should receive the secure email from Kent County Health Department to submit data. The link is in the material we sent out.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20</a:t>
            </a:fld>
            <a:endParaRPr lang="en-US" dirty="0"/>
          </a:p>
        </p:txBody>
      </p:sp>
    </p:spTree>
    <p:extLst>
      <p:ext uri="{BB962C8B-B14F-4D97-AF65-F5344CB8AC3E}">
        <p14:creationId xmlns:p14="http://schemas.microsoft.com/office/powerpoint/2010/main" val="4282945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about withdrawing data:</a:t>
            </a:r>
          </a:p>
          <a:p>
            <a:r>
              <a:rPr lang="en-US" sz="1200" kern="1200" dirty="0">
                <a:solidFill>
                  <a:schemeClr val="tx1"/>
                </a:solidFill>
                <a:effectLst/>
                <a:latin typeface="+mn-lt"/>
                <a:ea typeface="+mn-ea"/>
                <a:cs typeface="+mn-cs"/>
              </a:rPr>
              <a:t>Also Neal one other quick question which we might have discussed before would be the character limit on Addresses, could that be increased to say 45 or 50 Characters?</a:t>
            </a:r>
          </a:p>
          <a:p>
            <a:r>
              <a:rPr lang="en-US" sz="1200" kern="1200" dirty="0">
                <a:solidFill>
                  <a:schemeClr val="tx1"/>
                </a:solidFill>
                <a:effectLst/>
                <a:latin typeface="+mn-lt"/>
                <a:ea typeface="+mn-ea"/>
                <a:cs typeface="+mn-cs"/>
              </a:rPr>
              <a:t>I can increase the limit to 50, if that is helpful.  Would you mind changing in file definition document, please?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Some providers were wondering if all the fields had to be submitted in the same order as listed in our sheets, based on our sheets I would say yes, but I wanted to confirm this.</a:t>
            </a:r>
          </a:p>
          <a:p>
            <a:r>
              <a:rPr lang="en-US" sz="1200" kern="1200" dirty="0">
                <a:solidFill>
                  <a:schemeClr val="tx1"/>
                </a:solidFill>
                <a:effectLst/>
                <a:latin typeface="+mn-lt"/>
                <a:ea typeface="+mn-ea"/>
                <a:cs typeface="+mn-cs"/>
              </a:rPr>
              <a:t>You are correct that they have to be in the same order as the file definition document.  Otherwise, I will not know which field is which unless they include a header row.  Then I would have to make a different import for each provider which would complicate things a lot.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One provider had a question where their Record ID that they use for their system is delayed, so they would enter the child into the system and then the record ID they use in the system will be added later. Is there a way we can get around this or what do you think would be good for you to see on your end?</a:t>
            </a:r>
          </a:p>
          <a:p>
            <a:r>
              <a:rPr lang="en-US" sz="1200" kern="1200" dirty="0">
                <a:solidFill>
                  <a:schemeClr val="tx1"/>
                </a:solidFill>
                <a:effectLst/>
                <a:latin typeface="+mn-lt"/>
                <a:ea typeface="+mn-ea"/>
                <a:cs typeface="+mn-cs"/>
              </a:rPr>
              <a:t>I am not sure what kind of delay they are talking about but we are using the Record ID as the main identifier for the record so I don’t think they should send the record without having the Record ID.  It is also a required field and it would be more complex to follow the record without the Record ID.  Let me know if this will cause big problems if they wait and this won’t work.</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Another question that came up from providers was about the process for when a family decides they would like to revoke consent to give data, is there a process on the county’s end for data destruction? </a:t>
            </a:r>
          </a:p>
          <a:p>
            <a:r>
              <a:rPr lang="en-US" sz="1200" kern="1200" dirty="0">
                <a:solidFill>
                  <a:schemeClr val="tx1"/>
                </a:solidFill>
                <a:effectLst/>
                <a:latin typeface="+mn-lt"/>
                <a:ea typeface="+mn-ea"/>
                <a:cs typeface="+mn-cs"/>
              </a:rPr>
              <a:t>What does it say in the document we gave them for the client consent?  Did we say that we would delete it from the warehouse?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is a link that I believe is talking about HIPAA Privacy Authorizations and Revocations </a:t>
            </a:r>
            <a:r>
              <a:rPr lang="en-US" sz="1200" u="sng" kern="1200" dirty="0">
                <a:solidFill>
                  <a:schemeClr val="tx1"/>
                </a:solidFill>
                <a:effectLst/>
                <a:latin typeface="+mn-lt"/>
                <a:ea typeface="+mn-ea"/>
                <a:cs typeface="+mn-cs"/>
                <a:hlinkClick r:id="rId3"/>
              </a:rPr>
              <a:t>https://privacyruleandresearch.nih.gov/pdf/authorization.pdf</a:t>
            </a:r>
            <a:r>
              <a:rPr lang="en-US" sz="1200" kern="1200" dirty="0">
                <a:solidFill>
                  <a:schemeClr val="tx1"/>
                </a:solidFill>
                <a:effectLst/>
                <a:latin typeface="+mn-lt"/>
                <a:ea typeface="+mn-ea"/>
                <a:cs typeface="+mn-cs"/>
              </a:rPr>
              <a:t>  It is possible but not desirable to take the information out of the warehouse, if we decide to do that.  I believe that this section of the document supports having the provider stop sending the data but keeping it in the warehouse.  I would imagine this will be rare so it would be a manual process if we do decide to take it out of the warehouse.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 research subject may revoke Authorization at any time. However, a covered entity may continue to use and disclose PHI that was obtained before the individual revoked Authorization to the extent that the entity has taken action in reliance on the Authorization. </a:t>
            </a:r>
            <a:r>
              <a:rPr lang="en-US" sz="1200" i="1" kern="1200">
                <a:solidFill>
                  <a:schemeClr val="tx1"/>
                </a:solidFill>
                <a:effectLst/>
                <a:latin typeface="+mn-lt"/>
                <a:ea typeface="+mn-ea"/>
                <a:cs typeface="+mn-cs"/>
              </a:rPr>
              <a:t>In cases where the research is conducted by the covered entity, this would permit the covered entity to continue using or disclosing the PHI as necessary to maintain the integrity of the research, as, for example, to account for a subject’s withdrawal from the research study, to conduct investigations of scientific misconduct, or to report adverse events.”</a:t>
            </a:r>
            <a:endParaRPr lang="en-US" sz="12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21</a:t>
            </a:fld>
            <a:endParaRPr lang="en-US" dirty="0"/>
          </a:p>
        </p:txBody>
      </p:sp>
    </p:spTree>
    <p:extLst>
      <p:ext uri="{BB962C8B-B14F-4D97-AF65-F5344CB8AC3E}">
        <p14:creationId xmlns:p14="http://schemas.microsoft.com/office/powerpoint/2010/main" val="378696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send materials to all individuals who registered for this session.</a:t>
            </a:r>
          </a:p>
          <a:p>
            <a:endParaRPr lang="en-US" dirty="0"/>
          </a:p>
          <a:p>
            <a:r>
              <a:rPr lang="en-US" dirty="0"/>
              <a:t>Complete the survey!</a:t>
            </a:r>
          </a:p>
          <a:p>
            <a:endParaRPr lang="en-US" dirty="0"/>
          </a:p>
          <a:p>
            <a:r>
              <a:rPr lang="en-US" dirty="0"/>
              <a:t>Materials will be posted on the Millage Portal.</a:t>
            </a:r>
          </a:p>
          <a:p>
            <a:endParaRPr lang="en-US" dirty="0"/>
          </a:p>
          <a:p>
            <a:r>
              <a:rPr lang="en-US" dirty="0"/>
              <a:t>Will be able to cover additional questions during Quality Improvement Consortium meetings coming up later this month</a:t>
            </a:r>
          </a:p>
        </p:txBody>
      </p:sp>
      <p:sp>
        <p:nvSpPr>
          <p:cNvPr id="4" name="Slide Number Placeholder 3"/>
          <p:cNvSpPr>
            <a:spLocks noGrp="1"/>
          </p:cNvSpPr>
          <p:nvPr>
            <p:ph type="sldNum" sz="quarter" idx="5"/>
          </p:nvPr>
        </p:nvSpPr>
        <p:spPr/>
        <p:txBody>
          <a:bodyPr/>
          <a:lstStyle/>
          <a:p>
            <a:fld id="{017142BC-A7BD-4276-975D-6351998F7C85}" type="slidenum">
              <a:rPr lang="en-US" smtClean="0"/>
              <a:t>22</a:t>
            </a:fld>
            <a:endParaRPr lang="en-US" dirty="0"/>
          </a:p>
        </p:txBody>
      </p:sp>
    </p:spTree>
    <p:extLst>
      <p:ext uri="{BB962C8B-B14F-4D97-AF65-F5344CB8AC3E}">
        <p14:creationId xmlns:p14="http://schemas.microsoft.com/office/powerpoint/2010/main" val="218675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what we want to be able to show is that children in Kent County served by Ready by Five Services are better prepared for Kindergarten!</a:t>
            </a:r>
          </a:p>
          <a:p>
            <a:endParaRPr lang="en-US" dirty="0"/>
          </a:p>
          <a:p>
            <a:r>
              <a:rPr lang="en-US" dirty="0"/>
              <a:t>We are working on the long term evaluation component of Ready by Five. What we would like to do is link child-specific data that you agency submits to the Kent County Health Department to K-readiness assessments housed at the Kent ISD. </a:t>
            </a:r>
          </a:p>
          <a:p>
            <a:endParaRPr lang="en-US" dirty="0"/>
          </a:p>
          <a:p>
            <a:r>
              <a:rPr lang="en-US" dirty="0"/>
              <a:t>It is important that all Ready by Five Service Providers are requesting consent upfront from parents to do this.  We will walk through this later in the presentation. </a:t>
            </a: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4</a:t>
            </a:fld>
            <a:endParaRPr lang="en-US" dirty="0"/>
          </a:p>
        </p:txBody>
      </p:sp>
    </p:spTree>
    <p:extLst>
      <p:ext uri="{BB962C8B-B14F-4D97-AF65-F5344CB8AC3E}">
        <p14:creationId xmlns:p14="http://schemas.microsoft.com/office/powerpoint/2010/main" val="165421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agreements are put into place, this is what we would like to see happen with Data. </a:t>
            </a:r>
          </a:p>
          <a:p>
            <a:endParaRPr lang="en-US" dirty="0"/>
          </a:p>
          <a:p>
            <a:r>
              <a:rPr lang="en-US" dirty="0"/>
              <a:t>All children served by Ready by Five will be sent to Kent ISD’s database to be linked to K-readiness information.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5</a:t>
            </a:fld>
            <a:endParaRPr lang="en-US" dirty="0"/>
          </a:p>
        </p:txBody>
      </p:sp>
    </p:spTree>
    <p:extLst>
      <p:ext uri="{BB962C8B-B14F-4D97-AF65-F5344CB8AC3E}">
        <p14:creationId xmlns:p14="http://schemas.microsoft.com/office/powerpoint/2010/main" val="18626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FSK has waited until details have been finalized to release updates to help reduce confusion with multiple versions being distributed. </a:t>
            </a:r>
          </a:p>
          <a:p>
            <a:endParaRPr lang="en-US" dirty="0"/>
          </a:p>
          <a:p>
            <a:r>
              <a:rPr lang="en-US" dirty="0"/>
              <a:t>This has take a little longer with our partners at the Kent County Health Department because of COVID.  Many of you are aware the planning for what is unfolding today as far as COVID response in our community has taken months of preparation by the Health Department. </a:t>
            </a:r>
          </a:p>
          <a:p>
            <a:endParaRPr lang="en-US" dirty="0"/>
          </a:p>
          <a:p>
            <a:r>
              <a:rPr lang="en-US" dirty="0"/>
              <a:t>Understandably, finalizing data agreements has taken longer than anybody would have wanted for these reasons.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considered feedback from Service Providers we received during new provider orientation meetings.</a:t>
            </a:r>
          </a:p>
          <a:p>
            <a:endParaRPr lang="en-US" dirty="0"/>
          </a:p>
          <a:p>
            <a:r>
              <a:rPr lang="en-US" dirty="0"/>
              <a:t>We are going to present on the two Policies that are key to this data work. </a:t>
            </a:r>
          </a:p>
        </p:txBody>
      </p:sp>
      <p:sp>
        <p:nvSpPr>
          <p:cNvPr id="4" name="Slide Number Placeholder 3"/>
          <p:cNvSpPr>
            <a:spLocks noGrp="1"/>
          </p:cNvSpPr>
          <p:nvPr>
            <p:ph type="sldNum" sz="quarter" idx="5"/>
          </p:nvPr>
        </p:nvSpPr>
        <p:spPr/>
        <p:txBody>
          <a:bodyPr/>
          <a:lstStyle/>
          <a:p>
            <a:fld id="{017142BC-A7BD-4276-975D-6351998F7C85}" type="slidenum">
              <a:rPr lang="en-US" smtClean="0"/>
              <a:t>6</a:t>
            </a:fld>
            <a:endParaRPr lang="en-US" dirty="0"/>
          </a:p>
        </p:txBody>
      </p:sp>
    </p:spTree>
    <p:extLst>
      <p:ext uri="{BB962C8B-B14F-4D97-AF65-F5344CB8AC3E}">
        <p14:creationId xmlns:p14="http://schemas.microsoft.com/office/powerpoint/2010/main" val="200400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7</a:t>
            </a:fld>
            <a:endParaRPr lang="en-US" dirty="0"/>
          </a:p>
        </p:txBody>
      </p:sp>
    </p:spTree>
    <p:extLst>
      <p:ext uri="{BB962C8B-B14F-4D97-AF65-F5344CB8AC3E}">
        <p14:creationId xmlns:p14="http://schemas.microsoft.com/office/powerpoint/2010/main" val="60078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reporting categories:</a:t>
            </a:r>
          </a:p>
          <a:p>
            <a:pPr marL="228600" indent="-228600">
              <a:buAutoNum type="arabicParenR"/>
            </a:pPr>
            <a:r>
              <a:rPr lang="en-US" dirty="0"/>
              <a:t>Quarterly reports that do not include identified data – these metrics are included in Exhibit A, Scope of Work in your Service Provider Agreement.</a:t>
            </a:r>
          </a:p>
          <a:p>
            <a:pPr marL="0" indent="0">
              <a:buNone/>
            </a:pPr>
            <a:r>
              <a:rPr lang="en-US" dirty="0"/>
              <a:t>The quarterly reports are sent to Christine every quarter. </a:t>
            </a:r>
          </a:p>
          <a:p>
            <a:pPr marL="457200" lvl="1"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 individuals served (specifically children and expectant mothers)</a:t>
            </a:r>
          </a:p>
          <a:p>
            <a:pPr marL="0" indent="0">
              <a:buNone/>
            </a:pPr>
            <a:r>
              <a:rPr lang="en-US" dirty="0"/>
              <a:t>The information presented today is relevant to the second type of reporting – individual data of children and expectant mothers your agency serves. </a:t>
            </a:r>
          </a:p>
          <a:p>
            <a:pPr marL="0" indent="0">
              <a:buNone/>
            </a:pPr>
            <a:r>
              <a:rPr lang="en-US" dirty="0"/>
              <a:t>The monthly submissions are sent to Kent County Health Department vis the secure OneDrive link sent from KCHD.</a:t>
            </a:r>
          </a:p>
          <a:p>
            <a:pPr marL="0" indent="0">
              <a:buNone/>
            </a:pPr>
            <a:endParaRPr lang="en-US" dirty="0"/>
          </a:p>
          <a:p>
            <a:pPr marL="0" indent="0">
              <a:buNone/>
            </a:pPr>
            <a:r>
              <a:rPr lang="en-US" dirty="0"/>
              <a:t>3) Let’s mention invoices – there is the monthly invoice for the unit rate </a:t>
            </a:r>
          </a:p>
          <a:p>
            <a:pPr marL="0" indent="0">
              <a:buNone/>
            </a:pPr>
            <a:r>
              <a:rPr lang="en-US" dirty="0"/>
              <a:t>There is an additional invoice form for milestone payments. This is for submitting for payment only – not data. There is webinar information posted on the Millage Portal if you need more information about forms used </a:t>
            </a:r>
            <a:r>
              <a:rPr lang="en-US"/>
              <a:t>to invoice. </a:t>
            </a:r>
            <a:endParaRPr lang="en-US" dirty="0"/>
          </a:p>
          <a:p>
            <a:endParaRPr lang="en-US" dirty="0"/>
          </a:p>
          <a:p>
            <a:r>
              <a:rPr lang="en-US" dirty="0"/>
              <a:t>We know with COVID, data is sparse. This will change once programs are up and running!</a:t>
            </a:r>
          </a:p>
        </p:txBody>
      </p:sp>
      <p:sp>
        <p:nvSpPr>
          <p:cNvPr id="4" name="Slide Number Placeholder 3"/>
          <p:cNvSpPr>
            <a:spLocks noGrp="1"/>
          </p:cNvSpPr>
          <p:nvPr>
            <p:ph type="sldNum" sz="quarter" idx="5"/>
          </p:nvPr>
        </p:nvSpPr>
        <p:spPr/>
        <p:txBody>
          <a:bodyPr/>
          <a:lstStyle/>
          <a:p>
            <a:fld id="{017142BC-A7BD-4276-975D-6351998F7C85}" type="slidenum">
              <a:rPr lang="en-US" smtClean="0"/>
              <a:t>8</a:t>
            </a:fld>
            <a:endParaRPr lang="en-US" dirty="0"/>
          </a:p>
        </p:txBody>
      </p:sp>
    </p:spTree>
    <p:extLst>
      <p:ext uri="{BB962C8B-B14F-4D97-AF65-F5344CB8AC3E}">
        <p14:creationId xmlns:p14="http://schemas.microsoft.com/office/powerpoint/2010/main" val="65841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referenced can be found on the Ready by Five Millage Portal</a:t>
            </a:r>
          </a:p>
        </p:txBody>
      </p:sp>
      <p:sp>
        <p:nvSpPr>
          <p:cNvPr id="4" name="Slide Number Placeholder 3"/>
          <p:cNvSpPr>
            <a:spLocks noGrp="1"/>
          </p:cNvSpPr>
          <p:nvPr>
            <p:ph type="sldNum" sz="quarter" idx="5"/>
          </p:nvPr>
        </p:nvSpPr>
        <p:spPr/>
        <p:txBody>
          <a:bodyPr/>
          <a:lstStyle/>
          <a:p>
            <a:fld id="{017142BC-A7BD-4276-975D-6351998F7C85}" type="slidenum">
              <a:rPr lang="en-US" smtClean="0"/>
              <a:t>9</a:t>
            </a:fld>
            <a:endParaRPr lang="en-US" dirty="0"/>
          </a:p>
        </p:txBody>
      </p:sp>
    </p:spTree>
    <p:extLst>
      <p:ext uri="{BB962C8B-B14F-4D97-AF65-F5344CB8AC3E}">
        <p14:creationId xmlns:p14="http://schemas.microsoft.com/office/powerpoint/2010/main" val="304555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grappled with this a lot. </a:t>
            </a:r>
          </a:p>
          <a:p>
            <a:endParaRPr lang="en-US" dirty="0"/>
          </a:p>
          <a:p>
            <a:r>
              <a:rPr lang="en-US" dirty="0"/>
              <a:t>In our earlier edition, we kept things as simple as possible. </a:t>
            </a:r>
          </a:p>
          <a:p>
            <a:endParaRPr lang="en-US" dirty="0"/>
          </a:p>
          <a:p>
            <a:r>
              <a:rPr lang="en-US" dirty="0"/>
              <a:t>Based on feedback during orientations, we heard it needed to be more comprehensive </a:t>
            </a:r>
          </a:p>
          <a:p>
            <a:endParaRPr lang="en-US" dirty="0"/>
          </a:p>
          <a:p>
            <a:r>
              <a:rPr lang="en-US" dirty="0"/>
              <a:t>and we heard the majority of service providers will be referring out in all the services. (This was wonderful to hear!). We want to be sure everyone is covered as they provide referrals. </a:t>
            </a:r>
          </a:p>
          <a:p>
            <a:endParaRPr lang="en-US" dirty="0"/>
          </a:p>
          <a:p>
            <a:r>
              <a:rPr lang="en-US" dirty="0"/>
              <a:t>Also,  </a:t>
            </a:r>
          </a:p>
          <a:p>
            <a:endParaRPr lang="en-US" dirty="0"/>
          </a:p>
          <a:p>
            <a:r>
              <a:rPr lang="en-US" dirty="0"/>
              <a:t>In order to link data, there needs to be specificity in our disclosure to families. </a:t>
            </a:r>
          </a:p>
          <a:p>
            <a:endParaRPr lang="en-US" dirty="0"/>
          </a:p>
          <a:p>
            <a:r>
              <a:rPr lang="en-US" dirty="0"/>
              <a:t>Because of the evaluation, we do not have the flexibility to modify this language for each service provider. </a:t>
            </a:r>
          </a:p>
          <a:p>
            <a:endParaRPr lang="en-US" dirty="0"/>
          </a:p>
          <a:p>
            <a:r>
              <a:rPr lang="en-US" dirty="0"/>
              <a:t>We waited to make changes until the Data Agreement piece was finalized. </a:t>
            </a:r>
          </a:p>
          <a:p>
            <a:endParaRPr lang="en-US" dirty="0"/>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10</a:t>
            </a:fld>
            <a:endParaRPr lang="en-US" dirty="0"/>
          </a:p>
        </p:txBody>
      </p:sp>
    </p:spTree>
    <p:extLst>
      <p:ext uri="{BB962C8B-B14F-4D97-AF65-F5344CB8AC3E}">
        <p14:creationId xmlns:p14="http://schemas.microsoft.com/office/powerpoint/2010/main" val="374531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11</a:t>
            </a:fld>
            <a:endParaRPr lang="en-US" dirty="0"/>
          </a:p>
        </p:txBody>
      </p:sp>
    </p:spTree>
    <p:extLst>
      <p:ext uri="{BB962C8B-B14F-4D97-AF65-F5344CB8AC3E}">
        <p14:creationId xmlns:p14="http://schemas.microsoft.com/office/powerpoint/2010/main" val="311656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3442AB9-C8CA-420F-B42A-18C2D699071B}" type="datetime1">
              <a:rPr lang="en-US" smtClean="0"/>
              <a:t>4/15/2020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075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DFFBC-BDEB-417F-BF84-663A45C20646}" type="datetime1">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866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8071AC1-DFE2-4CEB-A839-7F430962ACC4}" type="datetime1">
              <a:rPr lang="en-US" smtClean="0"/>
              <a:t>4/15/2020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04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F9C0F-A549-4116-ADE7-EA08C05540C8}" type="datetime1">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65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C9EEE4F-EA2D-4584-9DE7-EC300D9E7B04}" type="datetime1">
              <a:rPr lang="en-US" smtClean="0"/>
              <a:t>4/15/2020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478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BE59C-38C6-435B-909F-6BC5D2F90092}" type="datetime1">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15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B3F88-5DA5-47A3-A95A-FEF6AF43E84E}" type="datetime1">
              <a:rPr lang="en-US" smtClean="0"/>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786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BB3716-29F6-49DE-A213-3937CA580F20}" type="datetime1">
              <a:rPr lang="en-US" smtClean="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43677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B02A8-9935-43BE-936D-943169608636}" type="datetime1">
              <a:rPr lang="en-US" smtClean="0"/>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42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518B405-B3F7-4586-BE59-DF6DE834F5F3}" type="datetime1">
              <a:rPr lang="en-US" smtClean="0"/>
              <a:t>4/15/2020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927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76EAD-3739-455C-929C-D58B69B73424}" type="datetime1">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37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DBAC8D9-C124-4B74-9CB9-474FDD0AD4C5}" type="datetime1">
              <a:rPr lang="en-US" smtClean="0"/>
              <a:t>4/15/2020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8574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mailto:ReadybyFive@firststepskent.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taman@firststepskent.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taman@firststepsken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s://pixabay.com/en/question-board-chalk-school-126237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s://pixabay.com/en/question-board-chalk-school-126237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s://creativecommons.org/licenses/by-nc-nd/3.0/" TargetMode="External"/><Relationship Id="rId4" Type="http://schemas.openxmlformats.org/officeDocument/2006/relationships/hyperlink" Target="https://vimeo.com/1954503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circuit board digital representations with numbers and lines">
            <a:extLst>
              <a:ext uri="{FF2B5EF4-FFF2-40B4-BE49-F238E27FC236}">
                <a16:creationId xmlns:a16="http://schemas.microsoft.com/office/drawing/2014/main" id="{1A3477DC-B338-4F74-BC24-AFDF096E5A7F}"/>
              </a:ext>
            </a:extLst>
          </p:cNvPr>
          <p:cNvPicPr>
            <a:picLocks noChangeAspect="1"/>
          </p:cNvPicPr>
          <p:nvPr/>
        </p:nvPicPr>
        <p:blipFill rotWithShape="1">
          <a:blip r:embed="rId3"/>
          <a:srcRect t="11539" r="9091" b="12983"/>
          <a:stretch/>
        </p:blipFill>
        <p:spPr>
          <a:xfrm>
            <a:off x="20" y="10"/>
            <a:ext cx="12191980" cy="6857990"/>
          </a:xfrm>
          <a:prstGeom prst="rect">
            <a:avLst/>
          </a:prstGeom>
        </p:spPr>
      </p:pic>
      <p:grpSp>
        <p:nvGrpSpPr>
          <p:cNvPr id="44" name="Group 43">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45" name="Rectangle 44">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D2DBA70-3C88-4960-B0D4-84FCD42B19DB}"/>
              </a:ext>
            </a:extLst>
          </p:cNvPr>
          <p:cNvSpPr>
            <a:spLocks noGrp="1"/>
          </p:cNvSpPr>
          <p:nvPr>
            <p:ph type="ctrTitle"/>
          </p:nvPr>
        </p:nvSpPr>
        <p:spPr>
          <a:xfrm>
            <a:off x="584200" y="2142067"/>
            <a:ext cx="3412067" cy="2971801"/>
          </a:xfrm>
        </p:spPr>
        <p:txBody>
          <a:bodyPr>
            <a:normAutofit fontScale="90000"/>
          </a:bodyPr>
          <a:lstStyle/>
          <a:p>
            <a:r>
              <a:rPr lang="en-US" dirty="0">
                <a:solidFill>
                  <a:schemeClr val="bg1"/>
                </a:solidFill>
              </a:rPr>
              <a:t>READY BY FIVE MILLAGE – REQUIRED DATA AGREEMENT INFORMATION</a:t>
            </a:r>
          </a:p>
        </p:txBody>
      </p:sp>
      <p:sp>
        <p:nvSpPr>
          <p:cNvPr id="3" name="Subtitle 2">
            <a:extLst>
              <a:ext uri="{FF2B5EF4-FFF2-40B4-BE49-F238E27FC236}">
                <a16:creationId xmlns:a16="http://schemas.microsoft.com/office/drawing/2014/main" id="{1B3254AA-54D7-42C3-86C1-E80F6DF9CA03}"/>
              </a:ext>
            </a:extLst>
          </p:cNvPr>
          <p:cNvSpPr>
            <a:spLocks noGrp="1"/>
          </p:cNvSpPr>
          <p:nvPr>
            <p:ph type="subTitle" idx="1"/>
          </p:nvPr>
        </p:nvSpPr>
        <p:spPr>
          <a:xfrm>
            <a:off x="584200" y="5145513"/>
            <a:ext cx="3412067" cy="738820"/>
          </a:xfrm>
        </p:spPr>
        <p:txBody>
          <a:bodyPr>
            <a:normAutofit/>
          </a:bodyPr>
          <a:lstStyle/>
          <a:p>
            <a:r>
              <a:rPr lang="en-US" dirty="0">
                <a:solidFill>
                  <a:srgbClr val="FF6552"/>
                </a:solidFill>
              </a:rPr>
              <a:t>APRIL 15, 2020</a:t>
            </a:r>
          </a:p>
        </p:txBody>
      </p:sp>
      <p:pic>
        <p:nvPicPr>
          <p:cNvPr id="9" name="Picture 8" descr="A picture containing drawing&#10;&#10;Description automatically generated">
            <a:extLst>
              <a:ext uri="{FF2B5EF4-FFF2-40B4-BE49-F238E27FC236}">
                <a16:creationId xmlns:a16="http://schemas.microsoft.com/office/drawing/2014/main" id="{D6ED2DB1-77A4-4C27-885A-8AE0D0DA7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409" y="4734839"/>
            <a:ext cx="2955464" cy="1304086"/>
          </a:xfrm>
          <a:prstGeom prst="rect">
            <a:avLst/>
          </a:prstGeom>
        </p:spPr>
      </p:pic>
    </p:spTree>
    <p:extLst>
      <p:ext uri="{BB962C8B-B14F-4D97-AF65-F5344CB8AC3E}">
        <p14:creationId xmlns:p14="http://schemas.microsoft.com/office/powerpoint/2010/main" val="309834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B0BF-F154-4C57-A3A6-5B3D23E958B7}"/>
              </a:ext>
            </a:extLst>
          </p:cNvPr>
          <p:cNvSpPr>
            <a:spLocks noGrp="1"/>
          </p:cNvSpPr>
          <p:nvPr>
            <p:ph type="title"/>
          </p:nvPr>
        </p:nvSpPr>
        <p:spPr/>
        <p:txBody>
          <a:bodyPr>
            <a:normAutofit fontScale="90000"/>
          </a:bodyPr>
          <a:lstStyle/>
          <a:p>
            <a:r>
              <a:rPr lang="en-US" dirty="0"/>
              <a:t>Appendix C: Intake, Referral and Consent Specifications (1 of 2)</a:t>
            </a:r>
            <a:br>
              <a:rPr lang="en-US" dirty="0"/>
            </a:br>
            <a:endParaRPr lang="en-US" dirty="0"/>
          </a:p>
        </p:txBody>
      </p:sp>
      <p:sp>
        <p:nvSpPr>
          <p:cNvPr id="3" name="Content Placeholder 2">
            <a:extLst>
              <a:ext uri="{FF2B5EF4-FFF2-40B4-BE49-F238E27FC236}">
                <a16:creationId xmlns:a16="http://schemas.microsoft.com/office/drawing/2014/main" id="{72289EA7-BCE7-4BB9-9D41-F54F1E04F484}"/>
              </a:ext>
            </a:extLst>
          </p:cNvPr>
          <p:cNvSpPr>
            <a:spLocks noGrp="1"/>
          </p:cNvSpPr>
          <p:nvPr>
            <p:ph sz="half" idx="1"/>
          </p:nvPr>
        </p:nvSpPr>
        <p:spPr/>
        <p:txBody>
          <a:bodyPr>
            <a:normAutofit fontScale="85000" lnSpcReduction="20000"/>
          </a:bodyPr>
          <a:lstStyle/>
          <a:p>
            <a:r>
              <a:rPr lang="en-US" dirty="0"/>
              <a:t>This Policy has been updated since Service Provider orientations.</a:t>
            </a:r>
          </a:p>
          <a:p>
            <a:r>
              <a:rPr lang="en-US" dirty="0"/>
              <a:t>This policy covers:</a:t>
            </a:r>
          </a:p>
          <a:p>
            <a:pPr lvl="1"/>
            <a:r>
              <a:rPr lang="en-US" dirty="0"/>
              <a:t>Standard intake information is defined in the Demographic File Standard Required Fields and Service File &amp; Referral File Standard Required Fields (these documents are available on the Millage Portal).</a:t>
            </a:r>
          </a:p>
          <a:p>
            <a:pPr lvl="1"/>
            <a:r>
              <a:rPr lang="en-US" dirty="0"/>
              <a:t>Referrals must have documented consent prior.  FSK has standardized this language in consent language for all services.</a:t>
            </a:r>
          </a:p>
          <a:p>
            <a:pPr lvl="1"/>
            <a:r>
              <a:rPr lang="en-US" dirty="0"/>
              <a:t>Informed Consent Language cannot be modified. Additional language was added to comply with Kent County Health Department Data Agreement requirements and for evaluation purposes. </a:t>
            </a:r>
          </a:p>
          <a:p>
            <a:pPr lvl="1"/>
            <a:r>
              <a:rPr lang="en-US" dirty="0"/>
              <a:t>Privacy Notice was developed for Ready by Five only.  This does not replace additional requirements of Service Provider disclose how their agency will use and disclose data.</a:t>
            </a:r>
          </a:p>
          <a:p>
            <a:pPr marL="324000" lvl="1" indent="0">
              <a:buNone/>
            </a:pPr>
            <a:endParaRPr lang="en-US" dirty="0"/>
          </a:p>
        </p:txBody>
      </p:sp>
      <p:pic>
        <p:nvPicPr>
          <p:cNvPr id="5" name="Content Placeholder 4">
            <a:extLst>
              <a:ext uri="{FF2B5EF4-FFF2-40B4-BE49-F238E27FC236}">
                <a16:creationId xmlns:a16="http://schemas.microsoft.com/office/drawing/2014/main" id="{9A51E179-2FF0-477B-B72F-895DDE51755A}"/>
              </a:ext>
            </a:extLst>
          </p:cNvPr>
          <p:cNvPicPr>
            <a:picLocks noGrp="1" noChangeAspect="1"/>
          </p:cNvPicPr>
          <p:nvPr>
            <p:ph sz="half" idx="2"/>
          </p:nvPr>
        </p:nvPicPr>
        <p:blipFill>
          <a:blip r:embed="rId3"/>
          <a:stretch>
            <a:fillRect/>
          </a:stretch>
        </p:blipFill>
        <p:spPr>
          <a:xfrm rot="937401">
            <a:off x="6600130" y="1727253"/>
            <a:ext cx="3509920" cy="4911682"/>
          </a:xfrm>
          <a:prstGeom prst="rect">
            <a:avLst/>
          </a:prstGeom>
          <a:ln>
            <a:solidFill>
              <a:schemeClr val="tx1"/>
            </a:solidFill>
          </a:ln>
        </p:spPr>
      </p:pic>
      <p:pic>
        <p:nvPicPr>
          <p:cNvPr id="7" name="Picture 6" descr="A picture containing drawing&#10;&#10;Description automatically generated">
            <a:extLst>
              <a:ext uri="{FF2B5EF4-FFF2-40B4-BE49-F238E27FC236}">
                <a16:creationId xmlns:a16="http://schemas.microsoft.com/office/drawing/2014/main" id="{DC23A630-00B9-4C86-A6AF-AE2393C09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7530" y="6070943"/>
            <a:ext cx="1356974" cy="598759"/>
          </a:xfrm>
          <a:prstGeom prst="rect">
            <a:avLst/>
          </a:prstGeom>
        </p:spPr>
      </p:pic>
    </p:spTree>
    <p:extLst>
      <p:ext uri="{BB962C8B-B14F-4D97-AF65-F5344CB8AC3E}">
        <p14:creationId xmlns:p14="http://schemas.microsoft.com/office/powerpoint/2010/main" val="154846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F0CB1B-39B4-4ADC-BC1B-5AA9A0106346}"/>
              </a:ext>
            </a:extLst>
          </p:cNvPr>
          <p:cNvSpPr>
            <a:spLocks noGrp="1"/>
          </p:cNvSpPr>
          <p:nvPr>
            <p:ph type="title"/>
          </p:nvPr>
        </p:nvSpPr>
        <p:spPr/>
        <p:txBody>
          <a:bodyPr/>
          <a:lstStyle/>
          <a:p>
            <a:r>
              <a:rPr lang="en-US" dirty="0"/>
              <a:t>Appendix C: Intake, Referral and Consent Specifications</a:t>
            </a:r>
            <a:br>
              <a:rPr lang="en-US" dirty="0"/>
            </a:br>
            <a:endParaRPr lang="en-US" dirty="0"/>
          </a:p>
        </p:txBody>
      </p:sp>
      <p:sp>
        <p:nvSpPr>
          <p:cNvPr id="3" name="Content Placeholder 2">
            <a:extLst>
              <a:ext uri="{FF2B5EF4-FFF2-40B4-BE49-F238E27FC236}">
                <a16:creationId xmlns:a16="http://schemas.microsoft.com/office/drawing/2014/main" id="{6805802F-DA47-4F03-B277-174CC611B269}"/>
              </a:ext>
            </a:extLst>
          </p:cNvPr>
          <p:cNvSpPr>
            <a:spLocks noGrp="1"/>
          </p:cNvSpPr>
          <p:nvPr>
            <p:ph idx="1"/>
          </p:nvPr>
        </p:nvSpPr>
        <p:spPr/>
        <p:txBody>
          <a:bodyPr>
            <a:normAutofit/>
          </a:bodyPr>
          <a:lstStyle/>
          <a:p>
            <a:r>
              <a:rPr lang="en-US" dirty="0"/>
              <a:t>The </a:t>
            </a:r>
            <a:r>
              <a:rPr lang="en-US" b="1" dirty="0"/>
              <a:t>Consent Language </a:t>
            </a:r>
            <a:r>
              <a:rPr lang="en-US" dirty="0"/>
              <a:t>is between the Service Provider and family, and gives permission to the Service Provider to:	</a:t>
            </a:r>
          </a:p>
          <a:p>
            <a:pPr lvl="1"/>
            <a:r>
              <a:rPr lang="en-US" dirty="0"/>
              <a:t>Send identified data to Kent County Health Department</a:t>
            </a:r>
          </a:p>
          <a:p>
            <a:pPr lvl="1"/>
            <a:r>
              <a:rPr lang="en-US" dirty="0"/>
              <a:t>Discloses where data is being sent and how it will be used</a:t>
            </a:r>
          </a:p>
          <a:p>
            <a:pPr lvl="1"/>
            <a:r>
              <a:rPr lang="en-US" dirty="0"/>
              <a:t>Collects consent for Service Provider to offer referrals, as needed</a:t>
            </a:r>
          </a:p>
          <a:p>
            <a:pPr lvl="1"/>
            <a:r>
              <a:rPr lang="en-US" dirty="0"/>
              <a:t>Explanation of how consent can be cancelled</a:t>
            </a:r>
          </a:p>
          <a:p>
            <a:pPr lvl="1"/>
            <a:r>
              <a:rPr lang="en-US" dirty="0"/>
              <a:t>Note: Informed consent language is different for each type of service</a:t>
            </a:r>
          </a:p>
          <a:p>
            <a:pPr marL="0" indent="0" algn="ctr">
              <a:buNone/>
            </a:pPr>
            <a:r>
              <a:rPr lang="en-US" sz="2400" dirty="0"/>
              <a:t>Service Provider must obtain consent before a individual’s data can be sent to Kent County Health Department</a:t>
            </a:r>
            <a:endParaRPr lang="en-US" dirty="0"/>
          </a:p>
        </p:txBody>
      </p:sp>
      <p:pic>
        <p:nvPicPr>
          <p:cNvPr id="6" name="Picture 5" descr="A picture containing drawing&#10;&#10;Description automatically generated">
            <a:extLst>
              <a:ext uri="{FF2B5EF4-FFF2-40B4-BE49-F238E27FC236}">
                <a16:creationId xmlns:a16="http://schemas.microsoft.com/office/drawing/2014/main" id="{E9F39444-060E-479E-8B3C-89B57FD39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183448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6" end="6"/>
                                            </p:txEl>
                                          </p:spTgt>
                                        </p:tgtEl>
                                        <p:attrNameLst>
                                          <p:attrName>r</p:attrName>
                                        </p:attrNameLst>
                                      </p:cBhvr>
                                    </p:animRot>
                                    <p:animRot by="-240000">
                                      <p:cBhvr>
                                        <p:cTn id="7" dur="200" fill="hold">
                                          <p:stCondLst>
                                            <p:cond delay="200"/>
                                          </p:stCondLst>
                                        </p:cTn>
                                        <p:tgtEl>
                                          <p:spTgt spid="3">
                                            <p:txEl>
                                              <p:pRg st="6" end="6"/>
                                            </p:txEl>
                                          </p:spTgt>
                                        </p:tgtEl>
                                        <p:attrNameLst>
                                          <p:attrName>r</p:attrName>
                                        </p:attrNameLst>
                                      </p:cBhvr>
                                    </p:animRot>
                                    <p:animRot by="240000">
                                      <p:cBhvr>
                                        <p:cTn id="8" dur="200" fill="hold">
                                          <p:stCondLst>
                                            <p:cond delay="400"/>
                                          </p:stCondLst>
                                        </p:cTn>
                                        <p:tgtEl>
                                          <p:spTgt spid="3">
                                            <p:txEl>
                                              <p:pRg st="6" end="6"/>
                                            </p:txEl>
                                          </p:spTgt>
                                        </p:tgtEl>
                                        <p:attrNameLst>
                                          <p:attrName>r</p:attrName>
                                        </p:attrNameLst>
                                      </p:cBhvr>
                                    </p:animRot>
                                    <p:animRot by="-240000">
                                      <p:cBhvr>
                                        <p:cTn id="9" dur="200" fill="hold">
                                          <p:stCondLst>
                                            <p:cond delay="600"/>
                                          </p:stCondLst>
                                        </p:cTn>
                                        <p:tgtEl>
                                          <p:spTgt spid="3">
                                            <p:txEl>
                                              <p:pRg st="6" end="6"/>
                                            </p:txEl>
                                          </p:spTgt>
                                        </p:tgtEl>
                                        <p:attrNameLst>
                                          <p:attrName>r</p:attrName>
                                        </p:attrNameLst>
                                      </p:cBhvr>
                                    </p:animRot>
                                    <p:animRot by="120000">
                                      <p:cBhvr>
                                        <p:cTn id="10"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5EB3-9929-4C1F-BC8F-A08D0B5FC76D}"/>
              </a:ext>
            </a:extLst>
          </p:cNvPr>
          <p:cNvSpPr>
            <a:spLocks noGrp="1"/>
          </p:cNvSpPr>
          <p:nvPr>
            <p:ph type="title"/>
          </p:nvPr>
        </p:nvSpPr>
        <p:spPr/>
        <p:txBody>
          <a:bodyPr vert="horz" lIns="91440" tIns="45720" rIns="91440" bIns="45720" rtlCol="0" anchor="b">
            <a:normAutofit fontScale="90000"/>
          </a:bodyPr>
          <a:lstStyle/>
          <a:p>
            <a:pPr>
              <a:lnSpc>
                <a:spcPct val="90000"/>
              </a:lnSpc>
            </a:pPr>
            <a:r>
              <a:rPr lang="en-US" sz="2500" dirty="0">
                <a:solidFill>
                  <a:srgbClr val="FFFFFF"/>
                </a:solidFill>
              </a:rPr>
              <a:t>Appendix C: Intake, Referral and Consent Specifications - Example</a:t>
            </a:r>
            <a:br>
              <a:rPr lang="en-US" sz="2500" dirty="0">
                <a:solidFill>
                  <a:srgbClr val="FFFFFF"/>
                </a:solidFill>
              </a:rPr>
            </a:br>
            <a:endParaRPr lang="en-US" sz="2500" dirty="0">
              <a:solidFill>
                <a:srgbClr val="FFFFFF"/>
              </a:solidFill>
            </a:endParaRPr>
          </a:p>
        </p:txBody>
      </p:sp>
      <p:pic>
        <p:nvPicPr>
          <p:cNvPr id="4" name="Content Placeholder 3">
            <a:extLst>
              <a:ext uri="{FF2B5EF4-FFF2-40B4-BE49-F238E27FC236}">
                <a16:creationId xmlns:a16="http://schemas.microsoft.com/office/drawing/2014/main" id="{FD33C3EC-4E2E-43B0-ADE4-DA9C66A6F286}"/>
              </a:ext>
            </a:extLst>
          </p:cNvPr>
          <p:cNvPicPr>
            <a:picLocks noGrp="1" noChangeAspect="1"/>
          </p:cNvPicPr>
          <p:nvPr>
            <p:ph sz="half" idx="1"/>
          </p:nvPr>
        </p:nvPicPr>
        <p:blipFill rotWithShape="1">
          <a:blip r:embed="rId3"/>
          <a:stretch/>
        </p:blipFill>
        <p:spPr>
          <a:xfrm>
            <a:off x="397859" y="2227263"/>
            <a:ext cx="5154787" cy="4143800"/>
          </a:xfrm>
          <a:prstGeom prst="rect">
            <a:avLst/>
          </a:prstGeom>
        </p:spPr>
      </p:pic>
      <p:sp>
        <p:nvSpPr>
          <p:cNvPr id="5" name="Content Placeholder 4">
            <a:extLst>
              <a:ext uri="{FF2B5EF4-FFF2-40B4-BE49-F238E27FC236}">
                <a16:creationId xmlns:a16="http://schemas.microsoft.com/office/drawing/2014/main" id="{2C2752B7-2006-467A-9120-6A0E78875879}"/>
              </a:ext>
            </a:extLst>
          </p:cNvPr>
          <p:cNvSpPr>
            <a:spLocks noGrp="1"/>
          </p:cNvSpPr>
          <p:nvPr>
            <p:ph sz="half" idx="2"/>
          </p:nvPr>
        </p:nvSpPr>
        <p:spPr/>
        <p:txBody>
          <a:bodyPr/>
          <a:lstStyle/>
          <a:p>
            <a:r>
              <a:rPr lang="en-US" dirty="0"/>
              <a:t>Healthy and Safe Home Programming language would  include only the following:</a:t>
            </a:r>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47921C2A-81E7-4086-9993-B523CBA6885F}"/>
              </a:ext>
            </a:extLst>
          </p:cNvPr>
          <p:cNvPicPr>
            <a:picLocks noChangeAspect="1"/>
          </p:cNvPicPr>
          <p:nvPr/>
        </p:nvPicPr>
        <p:blipFill>
          <a:blip r:embed="rId4"/>
          <a:stretch>
            <a:fillRect/>
          </a:stretch>
        </p:blipFill>
        <p:spPr>
          <a:xfrm>
            <a:off x="7211584" y="3256388"/>
            <a:ext cx="3948113" cy="3114675"/>
          </a:xfrm>
          <a:prstGeom prst="rect">
            <a:avLst/>
          </a:prstGeom>
        </p:spPr>
      </p:pic>
      <p:sp>
        <p:nvSpPr>
          <p:cNvPr id="7" name="Arrow: Striped Right 6">
            <a:extLst>
              <a:ext uri="{FF2B5EF4-FFF2-40B4-BE49-F238E27FC236}">
                <a16:creationId xmlns:a16="http://schemas.microsoft.com/office/drawing/2014/main" id="{1D219544-41C5-405D-BBAD-A6216DEF9B86}"/>
              </a:ext>
            </a:extLst>
          </p:cNvPr>
          <p:cNvSpPr/>
          <p:nvPr/>
        </p:nvSpPr>
        <p:spPr>
          <a:xfrm>
            <a:off x="5498432" y="3826042"/>
            <a:ext cx="1528010" cy="14076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1E7DFDB6-5A63-4326-B523-0B714B06F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6232" y="6193035"/>
            <a:ext cx="1081952" cy="477407"/>
          </a:xfrm>
          <a:prstGeom prst="rect">
            <a:avLst/>
          </a:prstGeom>
        </p:spPr>
      </p:pic>
    </p:spTree>
    <p:extLst>
      <p:ext uri="{BB962C8B-B14F-4D97-AF65-F5344CB8AC3E}">
        <p14:creationId xmlns:p14="http://schemas.microsoft.com/office/powerpoint/2010/main" val="13061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B5C3-7F79-4E42-9887-37DAE4D255BC}"/>
              </a:ext>
            </a:extLst>
          </p:cNvPr>
          <p:cNvSpPr>
            <a:spLocks noGrp="1"/>
          </p:cNvSpPr>
          <p:nvPr>
            <p:ph type="title"/>
          </p:nvPr>
        </p:nvSpPr>
        <p:spPr>
          <a:xfrm>
            <a:off x="581192" y="702156"/>
            <a:ext cx="11029616" cy="1013800"/>
          </a:xfrm>
        </p:spPr>
        <p:txBody>
          <a:bodyPr/>
          <a:lstStyle/>
          <a:p>
            <a:r>
              <a:rPr lang="en-US" dirty="0"/>
              <a:t>Appendix C: Intake, Referral and Consent Specifications</a:t>
            </a:r>
            <a:br>
              <a:rPr lang="en-US" dirty="0"/>
            </a:br>
            <a:endParaRPr lang="en-US" dirty="0"/>
          </a:p>
        </p:txBody>
      </p:sp>
      <p:sp>
        <p:nvSpPr>
          <p:cNvPr id="3" name="Content Placeholder 2">
            <a:extLst>
              <a:ext uri="{FF2B5EF4-FFF2-40B4-BE49-F238E27FC236}">
                <a16:creationId xmlns:a16="http://schemas.microsoft.com/office/drawing/2014/main" id="{D7788461-0ABB-4B58-81A2-0ED202806E00}"/>
              </a:ext>
            </a:extLst>
          </p:cNvPr>
          <p:cNvSpPr>
            <a:spLocks noGrp="1"/>
          </p:cNvSpPr>
          <p:nvPr>
            <p:ph idx="1"/>
          </p:nvPr>
        </p:nvSpPr>
        <p:spPr/>
        <p:txBody>
          <a:bodyPr>
            <a:normAutofit/>
          </a:bodyPr>
          <a:lstStyle/>
          <a:p>
            <a:r>
              <a:rPr lang="en-US" dirty="0"/>
              <a:t>Service Providers may:</a:t>
            </a:r>
          </a:p>
          <a:p>
            <a:pPr lvl="1"/>
            <a:r>
              <a:rPr lang="en-US" dirty="0"/>
              <a:t>Integrate this language into their current consent process.</a:t>
            </a:r>
          </a:p>
          <a:p>
            <a:pPr lvl="1"/>
            <a:r>
              <a:rPr lang="en-US" dirty="0"/>
              <a:t>May consider including an option (i.e. checkbox) for staff to select if families opt out of sharing data</a:t>
            </a:r>
          </a:p>
          <a:p>
            <a:r>
              <a:rPr lang="en-US" dirty="0"/>
              <a:t>FSK has provided a notice that clearly explains how data will be collected, shared and used.</a:t>
            </a:r>
          </a:p>
          <a:p>
            <a:pPr lvl="1"/>
            <a:r>
              <a:rPr lang="en-US" dirty="0"/>
              <a:t>This Privacy Notice must be provided to all families enrolled in Ready by Five funded services</a:t>
            </a:r>
          </a:p>
          <a:p>
            <a:pPr lvl="1"/>
            <a:r>
              <a:rPr lang="en-US" dirty="0"/>
              <a:t>The Privacy Notice will be posted on the First Steps Kent website for families to access</a:t>
            </a:r>
          </a:p>
          <a:p>
            <a:r>
              <a:rPr lang="en-US" dirty="0"/>
              <a:t>FSK will provide consent and Privacy Notice translated in Spanish (by the end of May)</a:t>
            </a:r>
          </a:p>
          <a:p>
            <a:r>
              <a:rPr lang="en-US" dirty="0"/>
              <a:t>All materials will be available on the Ready by Five Millage Portal</a:t>
            </a:r>
          </a:p>
        </p:txBody>
      </p:sp>
      <p:pic>
        <p:nvPicPr>
          <p:cNvPr id="6" name="Picture 5" descr="A picture containing drawing&#10;&#10;Description automatically generated">
            <a:extLst>
              <a:ext uri="{FF2B5EF4-FFF2-40B4-BE49-F238E27FC236}">
                <a16:creationId xmlns:a16="http://schemas.microsoft.com/office/drawing/2014/main" id="{07EB2F54-F994-4F0D-85DD-0FF5A2116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87991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624F-7D54-4F19-A3B8-1A2976E28B5E}"/>
              </a:ext>
            </a:extLst>
          </p:cNvPr>
          <p:cNvSpPr>
            <a:spLocks noGrp="1"/>
          </p:cNvSpPr>
          <p:nvPr>
            <p:ph type="title"/>
          </p:nvPr>
        </p:nvSpPr>
        <p:spPr/>
        <p:txBody>
          <a:bodyPr/>
          <a:lstStyle/>
          <a:p>
            <a:r>
              <a:rPr lang="en-US" dirty="0"/>
              <a:t>Ready by Five Privacy Notice</a:t>
            </a:r>
          </a:p>
        </p:txBody>
      </p:sp>
      <p:pic>
        <p:nvPicPr>
          <p:cNvPr id="6" name="Content Placeholder 5">
            <a:extLst>
              <a:ext uri="{FF2B5EF4-FFF2-40B4-BE49-F238E27FC236}">
                <a16:creationId xmlns:a16="http://schemas.microsoft.com/office/drawing/2014/main" id="{6F9AF026-21A3-4FD4-B882-43DD9899A883}"/>
              </a:ext>
            </a:extLst>
          </p:cNvPr>
          <p:cNvPicPr>
            <a:picLocks noGrp="1" noChangeAspect="1"/>
          </p:cNvPicPr>
          <p:nvPr>
            <p:ph sz="half" idx="1"/>
          </p:nvPr>
        </p:nvPicPr>
        <p:blipFill>
          <a:blip r:embed="rId2"/>
          <a:stretch>
            <a:fillRect/>
          </a:stretch>
        </p:blipFill>
        <p:spPr>
          <a:xfrm rot="20935228">
            <a:off x="1891443" y="2021101"/>
            <a:ext cx="3618375" cy="4781822"/>
          </a:xfrm>
          <a:prstGeom prst="rect">
            <a:avLst/>
          </a:prstGeom>
          <a:ln w="12700">
            <a:solidFill>
              <a:schemeClr val="tx1"/>
            </a:solidFill>
          </a:ln>
        </p:spPr>
      </p:pic>
      <p:sp>
        <p:nvSpPr>
          <p:cNvPr id="5" name="Content Placeholder 4">
            <a:extLst>
              <a:ext uri="{FF2B5EF4-FFF2-40B4-BE49-F238E27FC236}">
                <a16:creationId xmlns:a16="http://schemas.microsoft.com/office/drawing/2014/main" id="{7B3A76FB-DF40-4DA6-B767-D8F319EF37C3}"/>
              </a:ext>
            </a:extLst>
          </p:cNvPr>
          <p:cNvSpPr>
            <a:spLocks noGrp="1"/>
          </p:cNvSpPr>
          <p:nvPr>
            <p:ph sz="half" idx="2"/>
          </p:nvPr>
        </p:nvSpPr>
        <p:spPr/>
        <p:txBody>
          <a:bodyPr>
            <a:normAutofit lnSpcReduction="10000"/>
          </a:bodyPr>
          <a:lstStyle/>
          <a:p>
            <a:r>
              <a:rPr lang="en-US" dirty="0"/>
              <a:t>Included in Appendix C: Intake, Referral and Consent Specifications</a:t>
            </a:r>
          </a:p>
          <a:p>
            <a:r>
              <a:rPr lang="en-US" dirty="0"/>
              <a:t>Additional detail on how data will be used and shared, including:</a:t>
            </a:r>
          </a:p>
          <a:p>
            <a:pPr lvl="1"/>
            <a:r>
              <a:rPr lang="en-US" dirty="0"/>
              <a:t>When a Service Provider will retain and use data once individual is no longer participating in services</a:t>
            </a:r>
          </a:p>
          <a:p>
            <a:pPr lvl="1"/>
            <a:r>
              <a:rPr lang="en-US" dirty="0"/>
              <a:t>How data will be stored at Kent County Health Department</a:t>
            </a:r>
          </a:p>
          <a:p>
            <a:pPr lvl="1"/>
            <a:r>
              <a:rPr lang="en-US" dirty="0"/>
              <a:t>Data that will be shared with Kent ISD</a:t>
            </a:r>
          </a:p>
          <a:p>
            <a:pPr lvl="1"/>
            <a:r>
              <a:rPr lang="en-US" dirty="0"/>
              <a:t>Data that will be shared with First Steps Kent</a:t>
            </a:r>
          </a:p>
          <a:p>
            <a:pPr lvl="1"/>
            <a:r>
              <a:rPr lang="en-US" dirty="0"/>
              <a:t>How data will be used</a:t>
            </a:r>
            <a:br>
              <a:rPr lang="en-US" dirty="0"/>
            </a:br>
            <a:r>
              <a:rPr lang="en-US" dirty="0"/>
              <a:t> </a:t>
            </a:r>
          </a:p>
        </p:txBody>
      </p:sp>
      <p:pic>
        <p:nvPicPr>
          <p:cNvPr id="7" name="Picture 6" descr="A picture containing drawing&#10;&#10;Description automatically generated">
            <a:extLst>
              <a:ext uri="{FF2B5EF4-FFF2-40B4-BE49-F238E27FC236}">
                <a16:creationId xmlns:a16="http://schemas.microsoft.com/office/drawing/2014/main" id="{75E29491-D4CF-4F1B-9587-833736E0F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174012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D9DCF-180A-4E5E-9816-331B43CA6DE9}"/>
              </a:ext>
            </a:extLst>
          </p:cNvPr>
          <p:cNvSpPr>
            <a:spLocks noGrp="1"/>
          </p:cNvSpPr>
          <p:nvPr>
            <p:ph type="title"/>
          </p:nvPr>
        </p:nvSpPr>
        <p:spPr/>
        <p:txBody>
          <a:bodyPr/>
          <a:lstStyle/>
          <a:p>
            <a:r>
              <a:rPr lang="en-US" dirty="0"/>
              <a:t>Data Agreements</a:t>
            </a:r>
          </a:p>
        </p:txBody>
      </p:sp>
      <p:sp>
        <p:nvSpPr>
          <p:cNvPr id="5" name="Text Placeholder 4">
            <a:extLst>
              <a:ext uri="{FF2B5EF4-FFF2-40B4-BE49-F238E27FC236}">
                <a16:creationId xmlns:a16="http://schemas.microsoft.com/office/drawing/2014/main" id="{7AB081FF-DE15-441E-8DD5-D6FC91A43DDF}"/>
              </a:ext>
            </a:extLst>
          </p:cNvPr>
          <p:cNvSpPr>
            <a:spLocks noGrp="1"/>
          </p:cNvSpPr>
          <p:nvPr>
            <p:ph type="body" idx="1"/>
          </p:nvPr>
        </p:nvSpPr>
        <p:spPr/>
        <p:txBody>
          <a:bodyPr/>
          <a:lstStyle/>
          <a:p>
            <a:endParaRPr lang="en-US"/>
          </a:p>
        </p:txBody>
      </p:sp>
      <p:pic>
        <p:nvPicPr>
          <p:cNvPr id="6" name="Picture 5" descr="A picture containing drawing&#10;&#10;Description automatically generated">
            <a:extLst>
              <a:ext uri="{FF2B5EF4-FFF2-40B4-BE49-F238E27FC236}">
                <a16:creationId xmlns:a16="http://schemas.microsoft.com/office/drawing/2014/main" id="{64700721-6047-4922-9147-08A13D9B9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164171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7ACE-EA1C-486D-ABAA-AC15A8CFBB19}"/>
              </a:ext>
            </a:extLst>
          </p:cNvPr>
          <p:cNvSpPr>
            <a:spLocks noGrp="1"/>
          </p:cNvSpPr>
          <p:nvPr>
            <p:ph type="title"/>
          </p:nvPr>
        </p:nvSpPr>
        <p:spPr/>
        <p:txBody>
          <a:bodyPr/>
          <a:lstStyle/>
          <a:p>
            <a:r>
              <a:rPr lang="en-US" dirty="0"/>
              <a:t>Data Share Agreements</a:t>
            </a:r>
          </a:p>
        </p:txBody>
      </p:sp>
      <p:sp>
        <p:nvSpPr>
          <p:cNvPr id="3" name="Text Placeholder 2">
            <a:extLst>
              <a:ext uri="{FF2B5EF4-FFF2-40B4-BE49-F238E27FC236}">
                <a16:creationId xmlns:a16="http://schemas.microsoft.com/office/drawing/2014/main" id="{4F5EB250-6A21-4708-AE42-FAD127DB45E9}"/>
              </a:ext>
            </a:extLst>
          </p:cNvPr>
          <p:cNvSpPr>
            <a:spLocks noGrp="1"/>
          </p:cNvSpPr>
          <p:nvPr>
            <p:ph type="body" idx="1"/>
          </p:nvPr>
        </p:nvSpPr>
        <p:spPr/>
        <p:txBody>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Ready by Five BAA Template </a:t>
            </a:r>
            <a:endParaRPr lang="en-US" dirty="0"/>
          </a:p>
        </p:txBody>
      </p:sp>
      <p:pic>
        <p:nvPicPr>
          <p:cNvPr id="7" name="Content Placeholder 6">
            <a:extLst>
              <a:ext uri="{FF2B5EF4-FFF2-40B4-BE49-F238E27FC236}">
                <a16:creationId xmlns:a16="http://schemas.microsoft.com/office/drawing/2014/main" id="{E579D8D3-A4D3-4113-9DF9-7973A1F9CE00}"/>
              </a:ext>
            </a:extLst>
          </p:cNvPr>
          <p:cNvPicPr>
            <a:picLocks noGrp="1" noChangeAspect="1"/>
          </p:cNvPicPr>
          <p:nvPr>
            <p:ph sz="half" idx="2"/>
          </p:nvPr>
        </p:nvPicPr>
        <p:blipFill>
          <a:blip r:embed="rId2"/>
          <a:stretch>
            <a:fillRect/>
          </a:stretch>
        </p:blipFill>
        <p:spPr>
          <a:xfrm>
            <a:off x="581193" y="2906873"/>
            <a:ext cx="4011780" cy="5142537"/>
          </a:xfrm>
          <a:prstGeom prst="rect">
            <a:avLst/>
          </a:prstGeom>
          <a:ln>
            <a:solidFill>
              <a:schemeClr val="accent1">
                <a:lumMod val="50000"/>
              </a:schemeClr>
            </a:solidFill>
          </a:ln>
        </p:spPr>
      </p:pic>
      <p:sp>
        <p:nvSpPr>
          <p:cNvPr id="5" name="Text Placeholder 4">
            <a:extLst>
              <a:ext uri="{FF2B5EF4-FFF2-40B4-BE49-F238E27FC236}">
                <a16:creationId xmlns:a16="http://schemas.microsoft.com/office/drawing/2014/main" id="{C05F49AC-9239-4EDA-8501-D308A8475446}"/>
              </a:ext>
            </a:extLst>
          </p:cNvPr>
          <p:cNvSpPr>
            <a:spLocks noGrp="1"/>
          </p:cNvSpPr>
          <p:nvPr>
            <p:ph type="body" sz="quarter" idx="3"/>
          </p:nvPr>
        </p:nvSpPr>
        <p:spPr/>
        <p:txBody>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Ready by Five Data Agreement</a:t>
            </a:r>
            <a:endParaRPr lang="en-US" dirty="0"/>
          </a:p>
        </p:txBody>
      </p:sp>
      <p:pic>
        <p:nvPicPr>
          <p:cNvPr id="8" name="Content Placeholder 7">
            <a:extLst>
              <a:ext uri="{FF2B5EF4-FFF2-40B4-BE49-F238E27FC236}">
                <a16:creationId xmlns:a16="http://schemas.microsoft.com/office/drawing/2014/main" id="{09172DBB-3977-4841-A600-7ACD5B244A7B}"/>
              </a:ext>
            </a:extLst>
          </p:cNvPr>
          <p:cNvPicPr>
            <a:picLocks noGrp="1" noChangeAspect="1"/>
          </p:cNvPicPr>
          <p:nvPr>
            <p:ph sz="quarter" idx="4"/>
          </p:nvPr>
        </p:nvPicPr>
        <p:blipFill>
          <a:blip r:embed="rId3"/>
          <a:stretch>
            <a:fillRect/>
          </a:stretch>
        </p:blipFill>
        <p:spPr>
          <a:xfrm>
            <a:off x="6382139" y="2906873"/>
            <a:ext cx="4146223" cy="5347757"/>
          </a:xfrm>
          <a:prstGeom prst="rect">
            <a:avLst/>
          </a:prstGeom>
          <a:ln>
            <a:solidFill>
              <a:schemeClr val="accent1">
                <a:lumMod val="50000"/>
              </a:schemeClr>
            </a:solidFill>
          </a:ln>
        </p:spPr>
      </p:pic>
      <p:pic>
        <p:nvPicPr>
          <p:cNvPr id="9" name="Picture 8" descr="A picture containing drawing&#10;&#10;Description automatically generated">
            <a:extLst>
              <a:ext uri="{FF2B5EF4-FFF2-40B4-BE49-F238E27FC236}">
                <a16:creationId xmlns:a16="http://schemas.microsoft.com/office/drawing/2014/main" id="{B2110A0E-A2DE-4CBE-848A-FD0971148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117" y="6128342"/>
            <a:ext cx="981205" cy="432953"/>
          </a:xfrm>
          <a:prstGeom prst="rect">
            <a:avLst/>
          </a:prstGeom>
        </p:spPr>
      </p:pic>
    </p:spTree>
    <p:extLst>
      <p:ext uri="{BB962C8B-B14F-4D97-AF65-F5344CB8AC3E}">
        <p14:creationId xmlns:p14="http://schemas.microsoft.com/office/powerpoint/2010/main" val="271634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5D82-E73A-486C-AE9B-8DFB6D039558}"/>
              </a:ext>
            </a:extLst>
          </p:cNvPr>
          <p:cNvSpPr>
            <a:spLocks noGrp="1"/>
          </p:cNvSpPr>
          <p:nvPr>
            <p:ph type="title"/>
          </p:nvPr>
        </p:nvSpPr>
        <p:spPr/>
        <p:txBody>
          <a:bodyPr/>
          <a:lstStyle/>
          <a:p>
            <a:r>
              <a:rPr lang="en-US" dirty="0"/>
              <a:t>Data Share Agreements</a:t>
            </a:r>
          </a:p>
        </p:txBody>
      </p:sp>
      <p:graphicFrame>
        <p:nvGraphicFramePr>
          <p:cNvPr id="6" name="Content Placeholder 5">
            <a:extLst>
              <a:ext uri="{FF2B5EF4-FFF2-40B4-BE49-F238E27FC236}">
                <a16:creationId xmlns:a16="http://schemas.microsoft.com/office/drawing/2014/main" id="{4D105053-D14D-4736-BA55-EF49CFB4FEFF}"/>
              </a:ext>
            </a:extLst>
          </p:cNvPr>
          <p:cNvGraphicFramePr>
            <a:graphicFrameLocks noGrp="1"/>
          </p:cNvGraphicFramePr>
          <p:nvPr>
            <p:ph idx="1"/>
            <p:extLst>
              <p:ext uri="{D42A27DB-BD31-4B8C-83A1-F6EECF244321}">
                <p14:modId xmlns:p14="http://schemas.microsoft.com/office/powerpoint/2010/main" val="2304273248"/>
              </p:ext>
            </p:extLst>
          </p:nvPr>
        </p:nvGraphicFramePr>
        <p:xfrm>
          <a:off x="2086351" y="2717380"/>
          <a:ext cx="6890592" cy="3257969"/>
        </p:xfrm>
        <a:graphic>
          <a:graphicData uri="http://schemas.openxmlformats.org/drawingml/2006/table">
            <a:tbl>
              <a:tblPr firstRow="1" firstCol="1" bandRow="1"/>
              <a:tblGrid>
                <a:gridCol w="3445296">
                  <a:extLst>
                    <a:ext uri="{9D8B030D-6E8A-4147-A177-3AD203B41FA5}">
                      <a16:colId xmlns:a16="http://schemas.microsoft.com/office/drawing/2014/main" val="52592907"/>
                    </a:ext>
                  </a:extLst>
                </a:gridCol>
                <a:gridCol w="3445296">
                  <a:extLst>
                    <a:ext uri="{9D8B030D-6E8A-4147-A177-3AD203B41FA5}">
                      <a16:colId xmlns:a16="http://schemas.microsoft.com/office/drawing/2014/main" val="1258384787"/>
                    </a:ext>
                  </a:extLst>
                </a:gridCol>
              </a:tblGrid>
              <a:tr h="801026">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 </a:t>
                      </a: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 Providers who are Covered Entities under HIPAA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Service Providers who are Non-Covered Entities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43272357"/>
                  </a:ext>
                </a:extLst>
              </a:tr>
              <a:tr h="1348824">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Service Provider will utilize Ready by Five BAA template as provided by FSK.  </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Service Provider will utilize Ready by Five Data Agreement provided by FSK. </a:t>
                      </a:r>
                    </a:p>
                    <a:p>
                      <a:pPr marL="0" marR="0" lvl="0" indent="0">
                        <a:lnSpc>
                          <a:spcPct val="107000"/>
                        </a:lnSpc>
                        <a:spcBef>
                          <a:spcPts val="0"/>
                        </a:spcBef>
                        <a:spcAft>
                          <a:spcPts val="0"/>
                        </a:spcAft>
                        <a:buFont typeface="Wingdings" panose="05000000000000000000" pitchFamily="2" charset="2"/>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No BAA is required. </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224000"/>
                  </a:ext>
                </a:extLst>
              </a:tr>
              <a:tr h="433610">
                <a:tc gridSpan="2">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Note: </a:t>
                      </a:r>
                    </a:p>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Service Providers will be responsible for determining which type of agreement is appropriate for their organization.</a:t>
                      </a: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08487281"/>
                  </a:ext>
                </a:extLst>
              </a:tr>
            </a:tbl>
          </a:graphicData>
        </a:graphic>
      </p:graphicFrame>
      <p:sp>
        <p:nvSpPr>
          <p:cNvPr id="7" name="Rectangle 2">
            <a:extLst>
              <a:ext uri="{FF2B5EF4-FFF2-40B4-BE49-F238E27FC236}">
                <a16:creationId xmlns:a16="http://schemas.microsoft.com/office/drawing/2014/main" id="{642B3934-EC58-4DA0-BA49-EF49822E3E6B}"/>
              </a:ext>
            </a:extLst>
          </p:cNvPr>
          <p:cNvSpPr>
            <a:spLocks noChangeArrowheads="1"/>
          </p:cNvSpPr>
          <p:nvPr/>
        </p:nvSpPr>
        <p:spPr bwMode="auto">
          <a:xfrm>
            <a:off x="475862" y="2002544"/>
            <a:ext cx="103508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Share Agreements will be implemented with Service Providers using the documents as outlined below: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F96ADA49-7762-4D7F-8787-05FDEC5E3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160480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2DA5-D4F2-46F7-82DD-7525E86C58E1}"/>
              </a:ext>
            </a:extLst>
          </p:cNvPr>
          <p:cNvSpPr>
            <a:spLocks noGrp="1"/>
          </p:cNvSpPr>
          <p:nvPr>
            <p:ph type="title"/>
          </p:nvPr>
        </p:nvSpPr>
        <p:spPr/>
        <p:txBody>
          <a:bodyPr/>
          <a:lstStyle/>
          <a:p>
            <a:r>
              <a:rPr lang="en-US" dirty="0"/>
              <a:t>Agreement Submittal Process</a:t>
            </a:r>
          </a:p>
        </p:txBody>
      </p:sp>
      <p:pic>
        <p:nvPicPr>
          <p:cNvPr id="4" name="Content Placeholder 3">
            <a:extLst>
              <a:ext uri="{FF2B5EF4-FFF2-40B4-BE49-F238E27FC236}">
                <a16:creationId xmlns:a16="http://schemas.microsoft.com/office/drawing/2014/main" id="{C6953917-0D42-4FDA-90DC-58E5D2F66D40}"/>
              </a:ext>
            </a:extLst>
          </p:cNvPr>
          <p:cNvPicPr>
            <a:picLocks noGrp="1" noChangeAspect="1"/>
          </p:cNvPicPr>
          <p:nvPr>
            <p:ph idx="1"/>
          </p:nvPr>
        </p:nvPicPr>
        <p:blipFill>
          <a:blip r:embed="rId3"/>
          <a:stretch>
            <a:fillRect/>
          </a:stretch>
        </p:blipFill>
        <p:spPr>
          <a:xfrm>
            <a:off x="752475" y="3082131"/>
            <a:ext cx="10687050" cy="187642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2CA7DEC-836A-41E2-8340-6278847AA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247536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3E2F-9E3B-42C5-981A-AE5733C74818}"/>
              </a:ext>
            </a:extLst>
          </p:cNvPr>
          <p:cNvSpPr>
            <a:spLocks noGrp="1"/>
          </p:cNvSpPr>
          <p:nvPr>
            <p:ph type="title"/>
          </p:nvPr>
        </p:nvSpPr>
        <p:spPr>
          <a:xfrm>
            <a:off x="581192" y="702156"/>
            <a:ext cx="11029616" cy="1013800"/>
          </a:xfrm>
        </p:spPr>
        <p:txBody>
          <a:bodyPr/>
          <a:lstStyle/>
          <a:p>
            <a:r>
              <a:rPr lang="en-US"/>
              <a:t>Implementation – Important deadlines</a:t>
            </a:r>
            <a:endParaRPr lang="en-US" dirty="0"/>
          </a:p>
        </p:txBody>
      </p:sp>
      <p:sp>
        <p:nvSpPr>
          <p:cNvPr id="3" name="Content Placeholder 2">
            <a:extLst>
              <a:ext uri="{FF2B5EF4-FFF2-40B4-BE49-F238E27FC236}">
                <a16:creationId xmlns:a16="http://schemas.microsoft.com/office/drawing/2014/main" id="{0AAC5835-F8CF-473D-A4AD-BBB25A0D5D03}"/>
              </a:ext>
            </a:extLst>
          </p:cNvPr>
          <p:cNvSpPr>
            <a:spLocks noGrp="1"/>
          </p:cNvSpPr>
          <p:nvPr>
            <p:ph idx="1"/>
          </p:nvPr>
        </p:nvSpPr>
        <p:spPr/>
        <p:txBody>
          <a:bodyPr>
            <a:normAutofit/>
          </a:bodyPr>
          <a:lstStyle/>
          <a:p>
            <a:r>
              <a:rPr lang="en-US" dirty="0"/>
              <a:t>Data Agreements</a:t>
            </a:r>
          </a:p>
          <a:p>
            <a:pPr lvl="1"/>
            <a:r>
              <a:rPr lang="en-US" dirty="0"/>
              <a:t>Service Providers will review and sign by May 15, 2020 – EARLIER IF POSSIBLE!</a:t>
            </a:r>
          </a:p>
          <a:p>
            <a:pPr lvl="1"/>
            <a:r>
              <a:rPr lang="en-US" dirty="0"/>
              <a:t>Electronically send signed agreement to Ready by Five Email - </a:t>
            </a:r>
            <a:r>
              <a:rPr lang="en-US" dirty="0">
                <a:hlinkClick r:id="rId3"/>
              </a:rPr>
              <a:t>ReadybyFive@firststepskent.org</a:t>
            </a:r>
            <a:endParaRPr lang="en-US" dirty="0"/>
          </a:p>
          <a:p>
            <a:pPr marL="324000" lvl="1" indent="0">
              <a:buNone/>
            </a:pPr>
            <a:endParaRPr lang="en-US" dirty="0"/>
          </a:p>
          <a:p>
            <a:r>
              <a:rPr lang="en-US" dirty="0"/>
              <a:t>Consent Language</a:t>
            </a:r>
          </a:p>
          <a:p>
            <a:pPr lvl="1"/>
            <a:r>
              <a:rPr lang="en-US" dirty="0"/>
              <a:t>Asking Service Provider to have this in place by May 29, 2020</a:t>
            </a:r>
          </a:p>
          <a:p>
            <a:pPr lvl="1"/>
            <a:r>
              <a:rPr lang="en-US" dirty="0"/>
              <a:t>If implementation is not possible by this deadline, you </a:t>
            </a:r>
            <a:r>
              <a:rPr lang="en-US" u="sng" dirty="0"/>
              <a:t>must</a:t>
            </a:r>
            <a:r>
              <a:rPr lang="en-US" dirty="0"/>
              <a:t> notify First Steps Kent</a:t>
            </a:r>
          </a:p>
          <a:p>
            <a:pPr lvl="1"/>
            <a:r>
              <a:rPr lang="en-US" dirty="0"/>
              <a:t>Reach out to Tyler Aman with any questions – </a:t>
            </a:r>
            <a:r>
              <a:rPr lang="en-US" dirty="0">
                <a:hlinkClick r:id="rId4"/>
              </a:rPr>
              <a:t>taman@firststepskent.org</a:t>
            </a:r>
            <a:endParaRPr lang="en-US" dirty="0"/>
          </a:p>
          <a:p>
            <a:pPr marL="324000" lvl="1"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76F2EE91-6C1E-4D3B-BDB7-44EDE81D3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361543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CEF5-8F76-49A1-9EC5-7E002B29AD8B}"/>
              </a:ext>
            </a:extLst>
          </p:cNvPr>
          <p:cNvSpPr>
            <a:spLocks noGrp="1"/>
          </p:cNvSpPr>
          <p:nvPr>
            <p:ph type="title"/>
          </p:nvPr>
        </p:nvSpPr>
        <p:spPr>
          <a:xfrm>
            <a:off x="581192" y="3525665"/>
            <a:ext cx="11029615" cy="1497507"/>
          </a:xfrm>
        </p:spPr>
        <p:txBody>
          <a:bodyPr/>
          <a:lstStyle/>
          <a:p>
            <a:r>
              <a:rPr lang="en-US" dirty="0"/>
              <a:t>Evaluation Overview</a:t>
            </a:r>
            <a:br>
              <a:rPr lang="en-US" dirty="0"/>
            </a:br>
            <a:endParaRPr lang="en-US" dirty="0"/>
          </a:p>
        </p:txBody>
      </p:sp>
      <p:sp>
        <p:nvSpPr>
          <p:cNvPr id="3" name="Text Placeholder 2">
            <a:extLst>
              <a:ext uri="{FF2B5EF4-FFF2-40B4-BE49-F238E27FC236}">
                <a16:creationId xmlns:a16="http://schemas.microsoft.com/office/drawing/2014/main" id="{2FF9AC5F-C2E4-4524-9C12-A86AF2AF4773}"/>
              </a:ext>
            </a:extLst>
          </p:cNvPr>
          <p:cNvSpPr>
            <a:spLocks noGrp="1"/>
          </p:cNvSpPr>
          <p:nvPr>
            <p:ph type="body" idx="1"/>
          </p:nvPr>
        </p:nvSpPr>
        <p:spPr/>
        <p:txBody>
          <a:bodyPr/>
          <a:lstStyle/>
          <a:p>
            <a:endParaRPr lang="en-US" dirty="0"/>
          </a:p>
        </p:txBody>
      </p:sp>
      <p:pic>
        <p:nvPicPr>
          <p:cNvPr id="4" name="Picture 3" descr="A picture containing drawing&#10;&#10;Description automatically generated">
            <a:extLst>
              <a:ext uri="{FF2B5EF4-FFF2-40B4-BE49-F238E27FC236}">
                <a16:creationId xmlns:a16="http://schemas.microsoft.com/office/drawing/2014/main" id="{61EF9814-9522-4261-85AE-AF6378FDD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899" y="5440165"/>
            <a:ext cx="1356974" cy="598759"/>
          </a:xfrm>
          <a:prstGeom prst="rect">
            <a:avLst/>
          </a:prstGeom>
        </p:spPr>
      </p:pic>
    </p:spTree>
    <p:extLst>
      <p:ext uri="{BB962C8B-B14F-4D97-AF65-F5344CB8AC3E}">
        <p14:creationId xmlns:p14="http://schemas.microsoft.com/office/powerpoint/2010/main" val="849142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3E2F-9E3B-42C5-981A-AE5733C74818}"/>
              </a:ext>
            </a:extLst>
          </p:cNvPr>
          <p:cNvSpPr>
            <a:spLocks noGrp="1"/>
          </p:cNvSpPr>
          <p:nvPr>
            <p:ph type="title"/>
          </p:nvPr>
        </p:nvSpPr>
        <p:spPr>
          <a:xfrm>
            <a:off x="581192" y="702156"/>
            <a:ext cx="11029616" cy="1013800"/>
          </a:xfrm>
        </p:spPr>
        <p:txBody>
          <a:bodyPr/>
          <a:lstStyle/>
          <a:p>
            <a:r>
              <a:rPr lang="en-US"/>
              <a:t>Implementation – Important deadlines</a:t>
            </a:r>
            <a:endParaRPr lang="en-US" dirty="0"/>
          </a:p>
        </p:txBody>
      </p:sp>
      <p:sp>
        <p:nvSpPr>
          <p:cNvPr id="3" name="Content Placeholder 2">
            <a:extLst>
              <a:ext uri="{FF2B5EF4-FFF2-40B4-BE49-F238E27FC236}">
                <a16:creationId xmlns:a16="http://schemas.microsoft.com/office/drawing/2014/main" id="{0AAC5835-F8CF-473D-A4AD-BBB25A0D5D03}"/>
              </a:ext>
            </a:extLst>
          </p:cNvPr>
          <p:cNvSpPr>
            <a:spLocks noGrp="1"/>
          </p:cNvSpPr>
          <p:nvPr>
            <p:ph idx="1"/>
          </p:nvPr>
        </p:nvSpPr>
        <p:spPr>
          <a:xfrm>
            <a:off x="105202" y="3429000"/>
            <a:ext cx="11029615" cy="3678303"/>
          </a:xfrm>
        </p:spPr>
        <p:txBody>
          <a:bodyPr>
            <a:normAutofit/>
          </a:bodyPr>
          <a:lstStyle/>
          <a:p>
            <a:r>
              <a:rPr lang="en-US" dirty="0"/>
              <a:t>First Monthly Data Submission to Kent County Health Department</a:t>
            </a:r>
          </a:p>
          <a:p>
            <a:pPr lvl="1"/>
            <a:r>
              <a:rPr lang="en-US" dirty="0"/>
              <a:t>It is time to begin to prepare data for submission!</a:t>
            </a:r>
          </a:p>
          <a:p>
            <a:pPr lvl="1"/>
            <a:r>
              <a:rPr lang="en-US" dirty="0"/>
              <a:t>Aiming for all Service Providers to complete first data drop with KCHD by June 15, 2020. </a:t>
            </a:r>
          </a:p>
          <a:p>
            <a:pPr lvl="2"/>
            <a:r>
              <a:rPr lang="en-US" i="1" dirty="0"/>
              <a:t> Please note:  this is conditional on the COVID situation and KCHD’s availability to execute Data Agreements in time. </a:t>
            </a:r>
          </a:p>
          <a:p>
            <a:pPr lvl="1"/>
            <a:r>
              <a:rPr lang="en-US" dirty="0"/>
              <a:t>Submit data only once Data Agreement has been fully executed with Kent County Health Department</a:t>
            </a:r>
          </a:p>
          <a:p>
            <a:pPr lvl="1"/>
            <a:r>
              <a:rPr lang="en-US" dirty="0"/>
              <a:t>Include individual-level data for all children and expectant mothers served since the beginning of your contract term for this initial submission. </a:t>
            </a:r>
          </a:p>
          <a:p>
            <a:pPr lvl="2"/>
            <a:r>
              <a:rPr lang="en-US" dirty="0"/>
              <a:t>Subsequent submittals will contain one month of data</a:t>
            </a:r>
          </a:p>
          <a:p>
            <a:pPr lvl="1"/>
            <a:r>
              <a:rPr lang="en-US" dirty="0"/>
              <a:t>Submit via secure link sent from Kent County Health Department (Neal Torren) in csv file (See Data Collection Policy)</a:t>
            </a:r>
          </a:p>
          <a:p>
            <a:pPr lvl="1"/>
            <a:r>
              <a:rPr lang="en-US" dirty="0"/>
              <a:t>Reach out to Tyler Aman with any questions – </a:t>
            </a:r>
            <a:r>
              <a:rPr lang="en-US" dirty="0">
                <a:hlinkClick r:id="rId3"/>
              </a:rPr>
              <a:t>taman@firststepskent.org</a:t>
            </a:r>
            <a:endParaRPr lang="en-US" dirty="0"/>
          </a:p>
          <a:p>
            <a:pPr marL="324000" lvl="1" indent="0">
              <a:buNone/>
            </a:pPr>
            <a:endParaRPr lang="en-US" dirty="0"/>
          </a:p>
          <a:p>
            <a:pPr lvl="1"/>
            <a:endParaRPr lang="en-US" dirty="0"/>
          </a:p>
          <a:p>
            <a:pPr marL="324000" lvl="1"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76F2EE91-6C1E-4D3B-BDB7-44EDE81D3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3834" y="6014173"/>
            <a:ext cx="1356974" cy="598759"/>
          </a:xfrm>
          <a:prstGeom prst="rect">
            <a:avLst/>
          </a:prstGeom>
        </p:spPr>
      </p:pic>
      <p:graphicFrame>
        <p:nvGraphicFramePr>
          <p:cNvPr id="5" name="Table 5">
            <a:extLst>
              <a:ext uri="{FF2B5EF4-FFF2-40B4-BE49-F238E27FC236}">
                <a16:creationId xmlns:a16="http://schemas.microsoft.com/office/drawing/2014/main" id="{BD9153F5-6A8A-43EB-903E-A94C74E5A368}"/>
              </a:ext>
            </a:extLst>
          </p:cNvPr>
          <p:cNvGraphicFramePr>
            <a:graphicFrameLocks noGrp="1"/>
          </p:cNvGraphicFramePr>
          <p:nvPr>
            <p:extLst>
              <p:ext uri="{D42A27DB-BD31-4B8C-83A1-F6EECF244321}">
                <p14:modId xmlns:p14="http://schemas.microsoft.com/office/powerpoint/2010/main" val="3586551127"/>
              </p:ext>
            </p:extLst>
          </p:nvPr>
        </p:nvGraphicFramePr>
        <p:xfrm>
          <a:off x="1719322" y="1953806"/>
          <a:ext cx="8127999" cy="119380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919050776"/>
                    </a:ext>
                  </a:extLst>
                </a:gridCol>
                <a:gridCol w="2709333">
                  <a:extLst>
                    <a:ext uri="{9D8B030D-6E8A-4147-A177-3AD203B41FA5}">
                      <a16:colId xmlns:a16="http://schemas.microsoft.com/office/drawing/2014/main" val="1467768190"/>
                    </a:ext>
                  </a:extLst>
                </a:gridCol>
                <a:gridCol w="2709333">
                  <a:extLst>
                    <a:ext uri="{9D8B030D-6E8A-4147-A177-3AD203B41FA5}">
                      <a16:colId xmlns:a16="http://schemas.microsoft.com/office/drawing/2014/main" val="1952815415"/>
                    </a:ext>
                  </a:extLst>
                </a:gridCol>
              </a:tblGrid>
              <a:tr h="370840">
                <a:tc>
                  <a:txBody>
                    <a:bodyPr/>
                    <a:lstStyle/>
                    <a:p>
                      <a:pPr algn="ctr"/>
                      <a:r>
                        <a:rPr lang="en-US" dirty="0"/>
                        <a:t>By May 15, 2020</a:t>
                      </a:r>
                    </a:p>
                  </a:txBody>
                  <a:tcPr/>
                </a:tc>
                <a:tc>
                  <a:txBody>
                    <a:bodyPr/>
                    <a:lstStyle/>
                    <a:p>
                      <a:pPr algn="ctr"/>
                      <a:r>
                        <a:rPr lang="en-US" dirty="0"/>
                        <a:t>By June 5, 2020</a:t>
                      </a:r>
                    </a:p>
                  </a:txBody>
                  <a:tcPr/>
                </a:tc>
                <a:tc>
                  <a:txBody>
                    <a:bodyPr/>
                    <a:lstStyle/>
                    <a:p>
                      <a:pPr algn="ctr"/>
                      <a:r>
                        <a:rPr lang="en-US" dirty="0">
                          <a:highlight>
                            <a:srgbClr val="00FFFF"/>
                          </a:highlight>
                        </a:rPr>
                        <a:t>By June 15, 2020</a:t>
                      </a:r>
                    </a:p>
                  </a:txBody>
                  <a:tcPr/>
                </a:tc>
                <a:extLst>
                  <a:ext uri="{0D108BD9-81ED-4DB2-BD59-A6C34878D82A}">
                    <a16:rowId xmlns:a16="http://schemas.microsoft.com/office/drawing/2014/main" val="3625206463"/>
                  </a:ext>
                </a:extLst>
              </a:tr>
              <a:tr h="370840">
                <a:tc>
                  <a:txBody>
                    <a:bodyPr/>
                    <a:lstStyle/>
                    <a:p>
                      <a:pPr algn="ctr"/>
                      <a:r>
                        <a:rPr lang="en-US" sz="1600" dirty="0"/>
                        <a:t>Service Provider will submit signed Data Agreement to FSK</a:t>
                      </a:r>
                    </a:p>
                  </a:txBody>
                  <a:tcPr/>
                </a:tc>
                <a:tc>
                  <a:txBody>
                    <a:bodyPr/>
                    <a:lstStyle/>
                    <a:p>
                      <a:pPr algn="ctr"/>
                      <a:r>
                        <a:rPr lang="en-US" sz="1600" dirty="0"/>
                        <a:t>Data Agreements will be executed by KCHD</a:t>
                      </a:r>
                    </a:p>
                  </a:txBody>
                  <a:tcPr/>
                </a:tc>
                <a:tc>
                  <a:txBody>
                    <a:bodyPr/>
                    <a:lstStyle/>
                    <a:p>
                      <a:pPr algn="ctr"/>
                      <a:r>
                        <a:rPr lang="en-US" sz="1600" dirty="0">
                          <a:highlight>
                            <a:srgbClr val="00FFFF"/>
                          </a:highlight>
                        </a:rPr>
                        <a:t>Service Provider will submit monthly data to KCHD vis secure submittal process.</a:t>
                      </a:r>
                    </a:p>
                  </a:txBody>
                  <a:tcPr/>
                </a:tc>
                <a:extLst>
                  <a:ext uri="{0D108BD9-81ED-4DB2-BD59-A6C34878D82A}">
                    <a16:rowId xmlns:a16="http://schemas.microsoft.com/office/drawing/2014/main" val="2994386387"/>
                  </a:ext>
                </a:extLst>
              </a:tr>
            </a:tbl>
          </a:graphicData>
        </a:graphic>
      </p:graphicFrame>
    </p:spTree>
    <p:extLst>
      <p:ext uri="{BB962C8B-B14F-4D97-AF65-F5344CB8AC3E}">
        <p14:creationId xmlns:p14="http://schemas.microsoft.com/office/powerpoint/2010/main" val="315165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blackboard&#10;&#10;Description automatically generated">
            <a:extLst>
              <a:ext uri="{FF2B5EF4-FFF2-40B4-BE49-F238E27FC236}">
                <a16:creationId xmlns:a16="http://schemas.microsoft.com/office/drawing/2014/main" id="{707E0682-33DA-4A92-B753-C852E23F06BF}"/>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729291" y="1028538"/>
            <a:ext cx="3039077" cy="2028584"/>
          </a:xfrm>
          <a:prstGeom prst="rect">
            <a:avLst/>
          </a:prstGeom>
        </p:spPr>
      </p:pic>
      <p:sp>
        <p:nvSpPr>
          <p:cNvPr id="4" name="Title 3">
            <a:extLst>
              <a:ext uri="{FF2B5EF4-FFF2-40B4-BE49-F238E27FC236}">
                <a16:creationId xmlns:a16="http://schemas.microsoft.com/office/drawing/2014/main" id="{4241D3D1-6F7A-4739-81A6-EF09FD96E202}"/>
              </a:ext>
            </a:extLst>
          </p:cNvPr>
          <p:cNvSpPr>
            <a:spLocks noGrp="1"/>
          </p:cNvSpPr>
          <p:nvPr>
            <p:ph type="title"/>
          </p:nvPr>
        </p:nvSpPr>
        <p:spPr>
          <a:xfrm>
            <a:off x="8381132" y="2042830"/>
            <a:ext cx="3081576" cy="2085869"/>
          </a:xfrm>
        </p:spPr>
        <p:txBody>
          <a:bodyPr vert="horz" lIns="91440" tIns="45720" rIns="91440" bIns="45720" rtlCol="0" anchor="b">
            <a:normAutofit/>
          </a:bodyPr>
          <a:lstStyle/>
          <a:p>
            <a:pPr algn="ctr"/>
            <a:r>
              <a:rPr lang="en-US" sz="9600" dirty="0">
                <a:solidFill>
                  <a:srgbClr val="FFFFFF"/>
                </a:solidFill>
              </a:rPr>
              <a:t>?</a:t>
            </a:r>
          </a:p>
        </p:txBody>
      </p:sp>
      <p:pic>
        <p:nvPicPr>
          <p:cNvPr id="16" name="Picture 15" descr="A picture containing drawing&#10;&#10;Description automatically generated">
            <a:extLst>
              <a:ext uri="{FF2B5EF4-FFF2-40B4-BE49-F238E27FC236}">
                <a16:creationId xmlns:a16="http://schemas.microsoft.com/office/drawing/2014/main" id="{8B3AE3D1-1F0D-47CD-988A-E0AA049D5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8989" y="5990767"/>
            <a:ext cx="1356974" cy="598759"/>
          </a:xfrm>
          <a:prstGeom prst="rect">
            <a:avLst/>
          </a:prstGeom>
        </p:spPr>
      </p:pic>
      <p:sp>
        <p:nvSpPr>
          <p:cNvPr id="2" name="TextBox 1">
            <a:extLst>
              <a:ext uri="{FF2B5EF4-FFF2-40B4-BE49-F238E27FC236}">
                <a16:creationId xmlns:a16="http://schemas.microsoft.com/office/drawing/2014/main" id="{212DE898-4C41-4F9A-942D-6D8D141BD80B}"/>
              </a:ext>
            </a:extLst>
          </p:cNvPr>
          <p:cNvSpPr txBox="1"/>
          <p:nvPr/>
        </p:nvSpPr>
        <p:spPr>
          <a:xfrm>
            <a:off x="3870542" y="2042830"/>
            <a:ext cx="759216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Will each partner with a subcontract in place need to have a data agreement in place or only the agency named on the Service Provider Agreement? </a:t>
            </a:r>
          </a:p>
          <a:p>
            <a:r>
              <a:rPr lang="en-US" dirty="0"/>
              <a:t>	</a:t>
            </a:r>
          </a:p>
          <a:p>
            <a:pPr marL="285750" indent="-285750">
              <a:buFont typeface="Arial" panose="020B0604020202020204" pitchFamily="34" charset="0"/>
              <a:buChar char="•"/>
            </a:pPr>
            <a:r>
              <a:rPr lang="en-US" dirty="0"/>
              <a:t>Please explain the process for developing the privacy agreements.	</a:t>
            </a:r>
          </a:p>
          <a:p>
            <a:endParaRPr lang="en-US" dirty="0"/>
          </a:p>
          <a:p>
            <a:pPr marL="285750" indent="-285750">
              <a:buFont typeface="Arial" panose="020B0604020202020204" pitchFamily="34" charset="0"/>
              <a:buChar char="•"/>
            </a:pPr>
            <a:r>
              <a:rPr lang="en-US" dirty="0"/>
              <a:t>How long will the data that is sent be stored and who will have access to it?	</a:t>
            </a:r>
          </a:p>
          <a:p>
            <a:endParaRPr lang="en-US" dirty="0"/>
          </a:p>
          <a:p>
            <a:pPr marL="285750" indent="-285750">
              <a:buFont typeface="Arial" panose="020B0604020202020204" pitchFamily="34" charset="0"/>
              <a:buChar char="•"/>
            </a:pPr>
            <a:r>
              <a:rPr lang="en-US" dirty="0"/>
              <a:t>Has or will the data holder be undertaking an IRB process?	</a:t>
            </a:r>
          </a:p>
          <a:p>
            <a:endParaRPr lang="en-US" dirty="0"/>
          </a:p>
          <a:p>
            <a:pPr marL="285750" indent="-285750">
              <a:buFont typeface="Arial" panose="020B0604020202020204" pitchFamily="34" charset="0"/>
              <a:buChar char="•"/>
            </a:pPr>
            <a:r>
              <a:rPr lang="en-US" dirty="0"/>
              <a:t>What will be the process/protocol regarding families who do not want their data shared beyond the service provider?</a:t>
            </a:r>
          </a:p>
          <a:p>
            <a:endParaRPr lang="en-US" dirty="0"/>
          </a:p>
          <a:p>
            <a:pPr marL="285750" indent="-285750">
              <a:buFont typeface="Arial" panose="020B0604020202020204" pitchFamily="34" charset="0"/>
              <a:buChar char="•"/>
            </a:pPr>
            <a:r>
              <a:rPr lang="en-US" dirty="0"/>
              <a:t>What will be the process for families who want to withdraw their data after having made it available through their consent?</a:t>
            </a:r>
          </a:p>
          <a:p>
            <a:r>
              <a:rPr lang="en-US" dirty="0"/>
              <a:t>		</a:t>
            </a:r>
          </a:p>
        </p:txBody>
      </p:sp>
    </p:spTree>
    <p:extLst>
      <p:ext uri="{BB962C8B-B14F-4D97-AF65-F5344CB8AC3E}">
        <p14:creationId xmlns:p14="http://schemas.microsoft.com/office/powerpoint/2010/main" val="325421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lose up of a blackboard&#10;&#10;Description automatically generated">
            <a:extLst>
              <a:ext uri="{FF2B5EF4-FFF2-40B4-BE49-F238E27FC236}">
                <a16:creationId xmlns:a16="http://schemas.microsoft.com/office/drawing/2014/main" id="{707E0682-33DA-4A92-B753-C852E23F06BF}"/>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931166" y="1400416"/>
            <a:ext cx="6518800" cy="4351299"/>
          </a:xfrm>
          <a:prstGeom prst="rect">
            <a:avLst/>
          </a:prstGeom>
        </p:spPr>
      </p:pic>
      <p:sp>
        <p:nvSpPr>
          <p:cNvPr id="23" name="Rectangle 22">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241D3D1-6F7A-4739-81A6-EF09FD96E202}"/>
              </a:ext>
            </a:extLst>
          </p:cNvPr>
          <p:cNvSpPr>
            <a:spLocks noGrp="1"/>
          </p:cNvSpPr>
          <p:nvPr>
            <p:ph type="title"/>
          </p:nvPr>
        </p:nvSpPr>
        <p:spPr>
          <a:xfrm>
            <a:off x="8381132" y="2042830"/>
            <a:ext cx="3081576" cy="2085869"/>
          </a:xfrm>
        </p:spPr>
        <p:txBody>
          <a:bodyPr vert="horz" lIns="91440" tIns="45720" rIns="91440" bIns="45720" rtlCol="0" anchor="b">
            <a:normAutofit/>
          </a:bodyPr>
          <a:lstStyle/>
          <a:p>
            <a:pPr algn="ctr"/>
            <a:r>
              <a:rPr lang="en-US" sz="9600" dirty="0">
                <a:solidFill>
                  <a:srgbClr val="FFFFFF"/>
                </a:solidFill>
              </a:rPr>
              <a:t>?</a:t>
            </a:r>
          </a:p>
        </p:txBody>
      </p:sp>
      <p:pic>
        <p:nvPicPr>
          <p:cNvPr id="16" name="Picture 15" descr="A picture containing drawing&#10;&#10;Description automatically generated">
            <a:extLst>
              <a:ext uri="{FF2B5EF4-FFF2-40B4-BE49-F238E27FC236}">
                <a16:creationId xmlns:a16="http://schemas.microsoft.com/office/drawing/2014/main" id="{8B3AE3D1-1F0D-47CD-988A-E0AA049D5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5734" y="5452335"/>
            <a:ext cx="1356974" cy="598759"/>
          </a:xfrm>
          <a:prstGeom prst="rect">
            <a:avLst/>
          </a:prstGeom>
        </p:spPr>
      </p:pic>
    </p:spTree>
    <p:extLst>
      <p:ext uri="{BB962C8B-B14F-4D97-AF65-F5344CB8AC3E}">
        <p14:creationId xmlns:p14="http://schemas.microsoft.com/office/powerpoint/2010/main" val="376303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8C27-E2DD-4A13-806C-D1774775DD9D}"/>
              </a:ext>
            </a:extLst>
          </p:cNvPr>
          <p:cNvSpPr>
            <a:spLocks noGrp="1"/>
          </p:cNvSpPr>
          <p:nvPr>
            <p:ph type="title"/>
          </p:nvPr>
        </p:nvSpPr>
        <p:spPr>
          <a:xfrm>
            <a:off x="581191" y="5262296"/>
            <a:ext cx="6070129" cy="994504"/>
          </a:xfrm>
        </p:spPr>
        <p:txBody>
          <a:bodyPr>
            <a:normAutofit/>
          </a:bodyPr>
          <a:lstStyle/>
          <a:p>
            <a:r>
              <a:rPr lang="en-US" dirty="0"/>
              <a:t>How Service Providers Funded by Ready by Five Will Impact K-Readiness</a:t>
            </a:r>
          </a:p>
        </p:txBody>
      </p:sp>
      <p:sp>
        <p:nvSpPr>
          <p:cNvPr id="10" name="Content Placeholder 9">
            <a:extLst>
              <a:ext uri="{FF2B5EF4-FFF2-40B4-BE49-F238E27FC236}">
                <a16:creationId xmlns:a16="http://schemas.microsoft.com/office/drawing/2014/main" id="{BC0BAABA-D3CD-46DB-9BC8-4841109183CE}"/>
              </a:ext>
            </a:extLst>
          </p:cNvPr>
          <p:cNvSpPr>
            <a:spLocks noGrp="1"/>
          </p:cNvSpPr>
          <p:nvPr>
            <p:ph idx="1"/>
          </p:nvPr>
        </p:nvSpPr>
        <p:spPr/>
        <p:txBody>
          <a:bodyPr>
            <a:normAutofit/>
          </a:bodyPr>
          <a:lstStyle/>
          <a:p>
            <a:pPr lvl="1"/>
            <a:r>
              <a:rPr lang="en-US" dirty="0"/>
              <a:t>Ensuring services are reaching and successfully engaging our most vulnerable families </a:t>
            </a:r>
          </a:p>
          <a:p>
            <a:pPr lvl="1"/>
            <a:r>
              <a:rPr lang="en-US" dirty="0"/>
              <a:t>Increasing the frequency in which young children are screened to identify developmental concerns early </a:t>
            </a:r>
          </a:p>
          <a:p>
            <a:pPr lvl="1"/>
            <a:r>
              <a:rPr lang="en-US" dirty="0"/>
              <a:t>Supporting healthy births </a:t>
            </a:r>
          </a:p>
          <a:p>
            <a:pPr lvl="1"/>
            <a:r>
              <a:rPr lang="en-US" dirty="0"/>
              <a:t>Increasing the frequency of which young children are screened for lead poisoning, especially in areas where lead poisoning is common</a:t>
            </a:r>
          </a:p>
          <a:p>
            <a:pPr lvl="1"/>
            <a:r>
              <a:rPr lang="en-US" dirty="0"/>
              <a:t>Ensuring all children who are identified having a high lead level receive supports and evidence-based interventions to remove environmental and health risks</a:t>
            </a:r>
          </a:p>
          <a:p>
            <a:pPr lvl="1"/>
            <a:r>
              <a:rPr lang="en-US" dirty="0"/>
              <a:t>Increasing completion of all well child visits (a proxy measure of immunizations is used) </a:t>
            </a:r>
          </a:p>
          <a:p>
            <a:pPr lvl="1"/>
            <a:r>
              <a:rPr lang="en-US" dirty="0"/>
              <a:t>Eliminating and addressing barriers to access of services families are referred to or request services from</a:t>
            </a:r>
          </a:p>
          <a:p>
            <a:pPr lvl="1"/>
            <a:r>
              <a:rPr lang="en-US" dirty="0"/>
              <a:t>Showing program’s impact and effectiveness with parent education and support </a:t>
            </a:r>
          </a:p>
          <a:p>
            <a:pPr lvl="1"/>
            <a:r>
              <a:rPr lang="en-US" dirty="0"/>
              <a:t>Increasing cross-sector collaboration between providers</a:t>
            </a:r>
          </a:p>
        </p:txBody>
      </p:sp>
      <p:pic>
        <p:nvPicPr>
          <p:cNvPr id="5" name="Picture 4" descr="A picture containing drawing&#10;&#10;Description automatically generated">
            <a:extLst>
              <a:ext uri="{FF2B5EF4-FFF2-40B4-BE49-F238E27FC236}">
                <a16:creationId xmlns:a16="http://schemas.microsoft.com/office/drawing/2014/main" id="{4126F8E9-A2C9-46C8-9F4F-396B9BE2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321" y="5460168"/>
            <a:ext cx="1356974" cy="598759"/>
          </a:xfrm>
          <a:prstGeom prst="rect">
            <a:avLst/>
          </a:prstGeom>
        </p:spPr>
      </p:pic>
    </p:spTree>
    <p:extLst>
      <p:ext uri="{BB962C8B-B14F-4D97-AF65-F5344CB8AC3E}">
        <p14:creationId xmlns:p14="http://schemas.microsoft.com/office/powerpoint/2010/main" val="56791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22EDAF-5B6B-4EDA-874A-D2323A563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7093E9-0FF5-4C8A-87CA-1A77A8A8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531B9EF-E1F9-40FE-9CC0-C4C5F702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8457049-EBE6-4D4A-9603-74419DBBE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person, boy, indoor, sitting&#10;&#10;Description automatically generated">
            <a:extLst>
              <a:ext uri="{FF2B5EF4-FFF2-40B4-BE49-F238E27FC236}">
                <a16:creationId xmlns:a16="http://schemas.microsoft.com/office/drawing/2014/main" id="{1A4A42D3-DD39-409B-849D-72EA8619F804}"/>
              </a:ext>
            </a:extLst>
          </p:cNvPr>
          <p:cNvPicPr>
            <a:picLocks noGrp="1" noChangeAspect="1"/>
          </p:cNvPicPr>
          <p:nvPr>
            <p:ph idx="4294967295"/>
          </p:nvPr>
        </p:nvPicPr>
        <p:blipFill rotWithShape="1">
          <a:blip r:embed="rId3">
            <a:extLst>
              <a:ext uri="{837473B0-CC2E-450A-ABE3-18F120FF3D39}">
                <a1611:picAttrSrcUrl xmlns:a1611="http://schemas.microsoft.com/office/drawing/2016/11/main" r:id="rId4"/>
              </a:ext>
            </a:extLst>
          </a:blip>
          <a:srcRect r="-1" b="18128"/>
          <a:stretch/>
        </p:blipFill>
        <p:spPr>
          <a:xfrm>
            <a:off x="446532" y="599724"/>
            <a:ext cx="11292143" cy="5200321"/>
          </a:xfrm>
          <a:prstGeom prst="rect">
            <a:avLst/>
          </a:prstGeom>
        </p:spPr>
      </p:pic>
      <p:sp>
        <p:nvSpPr>
          <p:cNvPr id="20" name="Rectangle 19">
            <a:extLst>
              <a:ext uri="{FF2B5EF4-FFF2-40B4-BE49-F238E27FC236}">
                <a16:creationId xmlns:a16="http://schemas.microsoft.com/office/drawing/2014/main" id="{D54EC586-DBC6-420F-A910-59AC50AB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0F471EB5-BAEF-4B6A-A240-F709B57CDD43}"/>
              </a:ext>
            </a:extLst>
          </p:cNvPr>
          <p:cNvSpPr txBox="1"/>
          <p:nvPr/>
        </p:nvSpPr>
        <p:spPr>
          <a:xfrm>
            <a:off x="9117445" y="5599990"/>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vimeo.com/19545038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13" name="Picture 12" descr="A picture containing drawing&#10;&#10;Description automatically generated">
            <a:extLst>
              <a:ext uri="{FF2B5EF4-FFF2-40B4-BE49-F238E27FC236}">
                <a16:creationId xmlns:a16="http://schemas.microsoft.com/office/drawing/2014/main" id="{84B4DE9C-83A4-4CCF-8DE8-D5184922E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2331" y="6062195"/>
            <a:ext cx="1356974" cy="598759"/>
          </a:xfrm>
          <a:prstGeom prst="rect">
            <a:avLst/>
          </a:prstGeom>
        </p:spPr>
      </p:pic>
    </p:spTree>
    <p:extLst>
      <p:ext uri="{BB962C8B-B14F-4D97-AF65-F5344CB8AC3E}">
        <p14:creationId xmlns:p14="http://schemas.microsoft.com/office/powerpoint/2010/main" val="425906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8C27-E2DD-4A13-806C-D1774775DD9D}"/>
              </a:ext>
            </a:extLst>
          </p:cNvPr>
          <p:cNvSpPr>
            <a:spLocks noGrp="1"/>
          </p:cNvSpPr>
          <p:nvPr>
            <p:ph type="title"/>
          </p:nvPr>
        </p:nvSpPr>
        <p:spPr/>
        <p:txBody>
          <a:bodyPr>
            <a:normAutofit/>
          </a:bodyPr>
          <a:lstStyle/>
          <a:p>
            <a:r>
              <a:rPr lang="en-US" dirty="0"/>
              <a:t>Linking to K-Readiness Data</a:t>
            </a:r>
          </a:p>
        </p:txBody>
      </p:sp>
      <p:sp>
        <p:nvSpPr>
          <p:cNvPr id="10" name="Content Placeholder 9">
            <a:extLst>
              <a:ext uri="{FF2B5EF4-FFF2-40B4-BE49-F238E27FC236}">
                <a16:creationId xmlns:a16="http://schemas.microsoft.com/office/drawing/2014/main" id="{BC0BAABA-D3CD-46DB-9BC8-4841109183CE}"/>
              </a:ext>
            </a:extLst>
          </p:cNvPr>
          <p:cNvSpPr>
            <a:spLocks noGrp="1"/>
          </p:cNvSpPr>
          <p:nvPr>
            <p:ph idx="1"/>
          </p:nvPr>
        </p:nvSpPr>
        <p:spPr/>
        <p:txBody>
          <a:bodyPr/>
          <a:lstStyle/>
          <a:p>
            <a:pPr marL="0" indent="0">
              <a:buNone/>
            </a:pPr>
            <a:endParaRPr lang="en-US" dirty="0"/>
          </a:p>
        </p:txBody>
      </p:sp>
      <p:pic>
        <p:nvPicPr>
          <p:cNvPr id="11" name="Picture 10">
            <a:extLst>
              <a:ext uri="{FF2B5EF4-FFF2-40B4-BE49-F238E27FC236}">
                <a16:creationId xmlns:a16="http://schemas.microsoft.com/office/drawing/2014/main" id="{D9E1412E-2BFE-411B-B0FD-44C05CE762B5}"/>
              </a:ext>
            </a:extLst>
          </p:cNvPr>
          <p:cNvPicPr>
            <a:picLocks noChangeAspect="1"/>
          </p:cNvPicPr>
          <p:nvPr/>
        </p:nvPicPr>
        <p:blipFill>
          <a:blip r:embed="rId3"/>
          <a:stretch>
            <a:fillRect/>
          </a:stretch>
        </p:blipFill>
        <p:spPr>
          <a:xfrm>
            <a:off x="372775" y="1916312"/>
            <a:ext cx="11367881" cy="2302191"/>
          </a:xfrm>
          <a:prstGeom prst="rect">
            <a:avLst/>
          </a:prstGeom>
        </p:spPr>
      </p:pic>
      <p:sp>
        <p:nvSpPr>
          <p:cNvPr id="4" name="Text Placeholder 3">
            <a:extLst>
              <a:ext uri="{FF2B5EF4-FFF2-40B4-BE49-F238E27FC236}">
                <a16:creationId xmlns:a16="http://schemas.microsoft.com/office/drawing/2014/main" id="{764E125E-14B2-498F-B859-0ACC93B290BD}"/>
              </a:ext>
            </a:extLst>
          </p:cNvPr>
          <p:cNvSpPr>
            <a:spLocks noGrp="1"/>
          </p:cNvSpPr>
          <p:nvPr>
            <p:ph type="body" sz="half" idx="2"/>
          </p:nvPr>
        </p:nvSpPr>
        <p:spPr/>
        <p:txBody>
          <a:bodyPr/>
          <a:lstStyle/>
          <a:p>
            <a:endParaRPr lang="en-US"/>
          </a:p>
        </p:txBody>
      </p:sp>
      <p:pic>
        <p:nvPicPr>
          <p:cNvPr id="8" name="Picture 7" descr="A picture containing drawing&#10;&#10;Description automatically generated">
            <a:extLst>
              <a:ext uri="{FF2B5EF4-FFF2-40B4-BE49-F238E27FC236}">
                <a16:creationId xmlns:a16="http://schemas.microsoft.com/office/drawing/2014/main" id="{AA153453-2E9B-4CF2-BA7F-EB4436EFB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244207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02B7-EE71-45EC-9E9E-6F14970A4C06}"/>
              </a:ext>
            </a:extLst>
          </p:cNvPr>
          <p:cNvSpPr>
            <a:spLocks noGrp="1"/>
          </p:cNvSpPr>
          <p:nvPr>
            <p:ph type="title"/>
          </p:nvPr>
        </p:nvSpPr>
        <p:spPr/>
        <p:txBody>
          <a:bodyPr/>
          <a:lstStyle/>
          <a:p>
            <a:r>
              <a:rPr lang="en-US" dirty="0"/>
              <a:t>Finalized POLICIES</a:t>
            </a:r>
          </a:p>
        </p:txBody>
      </p:sp>
      <p:sp>
        <p:nvSpPr>
          <p:cNvPr id="3" name="Text Placeholder 2">
            <a:extLst>
              <a:ext uri="{FF2B5EF4-FFF2-40B4-BE49-F238E27FC236}">
                <a16:creationId xmlns:a16="http://schemas.microsoft.com/office/drawing/2014/main" id="{B5544E1B-C688-44DF-BE8F-3219C3B82D7C}"/>
              </a:ext>
            </a:extLst>
          </p:cNvPr>
          <p:cNvSpPr>
            <a:spLocks noGrp="1"/>
          </p:cNvSpPr>
          <p:nvPr>
            <p:ph type="body" idx="1"/>
          </p:nvPr>
        </p:nvSpPr>
        <p:spPr/>
        <p:txBody>
          <a:bodyPr/>
          <a:lstStyle/>
          <a:p>
            <a:endParaRPr lang="en-US" dirty="0"/>
          </a:p>
        </p:txBody>
      </p:sp>
      <p:pic>
        <p:nvPicPr>
          <p:cNvPr id="4" name="Picture 3" descr="A picture containing drawing&#10;&#10;Description automatically generated">
            <a:extLst>
              <a:ext uri="{FF2B5EF4-FFF2-40B4-BE49-F238E27FC236}">
                <a16:creationId xmlns:a16="http://schemas.microsoft.com/office/drawing/2014/main" id="{FF355DDC-88CF-4592-97A3-6AA074496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177003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7321-46AA-4B61-A1B9-427718EDBD5E}"/>
              </a:ext>
            </a:extLst>
          </p:cNvPr>
          <p:cNvSpPr>
            <a:spLocks noGrp="1"/>
          </p:cNvSpPr>
          <p:nvPr>
            <p:ph type="title"/>
          </p:nvPr>
        </p:nvSpPr>
        <p:spPr/>
        <p:txBody>
          <a:bodyPr/>
          <a:lstStyle/>
          <a:p>
            <a:r>
              <a:rPr lang="en-US" dirty="0"/>
              <a:t>Ready by Five Data Collection Policy &amp; Procedure (1 of 2)</a:t>
            </a:r>
          </a:p>
        </p:txBody>
      </p:sp>
      <p:pic>
        <p:nvPicPr>
          <p:cNvPr id="6" name="Content Placeholder 5">
            <a:extLst>
              <a:ext uri="{FF2B5EF4-FFF2-40B4-BE49-F238E27FC236}">
                <a16:creationId xmlns:a16="http://schemas.microsoft.com/office/drawing/2014/main" id="{43194E4D-0AB9-4078-A110-86E3046D6FEF}"/>
              </a:ext>
            </a:extLst>
          </p:cNvPr>
          <p:cNvPicPr>
            <a:picLocks noGrp="1" noChangeAspect="1"/>
          </p:cNvPicPr>
          <p:nvPr>
            <p:ph sz="half" idx="1"/>
          </p:nvPr>
        </p:nvPicPr>
        <p:blipFill>
          <a:blip r:embed="rId3"/>
          <a:stretch>
            <a:fillRect/>
          </a:stretch>
        </p:blipFill>
        <p:spPr>
          <a:xfrm>
            <a:off x="1767345" y="2227263"/>
            <a:ext cx="3050259" cy="3633787"/>
          </a:xfrm>
          <a:prstGeom prst="rect">
            <a:avLst/>
          </a:prstGeom>
          <a:ln>
            <a:solidFill>
              <a:schemeClr val="tx1">
                <a:lumMod val="95000"/>
                <a:lumOff val="5000"/>
              </a:schemeClr>
            </a:solidFill>
          </a:ln>
        </p:spPr>
      </p:pic>
      <p:sp>
        <p:nvSpPr>
          <p:cNvPr id="5" name="Content Placeholder 4">
            <a:extLst>
              <a:ext uri="{FF2B5EF4-FFF2-40B4-BE49-F238E27FC236}">
                <a16:creationId xmlns:a16="http://schemas.microsoft.com/office/drawing/2014/main" id="{5544177F-31AE-41A1-BFC1-D209FD8412CA}"/>
              </a:ext>
            </a:extLst>
          </p:cNvPr>
          <p:cNvSpPr>
            <a:spLocks noGrp="1"/>
          </p:cNvSpPr>
          <p:nvPr>
            <p:ph sz="half" idx="2"/>
          </p:nvPr>
        </p:nvSpPr>
        <p:spPr/>
        <p:txBody>
          <a:bodyPr/>
          <a:lstStyle/>
          <a:p>
            <a:r>
              <a:rPr lang="en-US" dirty="0"/>
              <a:t>Finalized since Service Provider orientation sessions.</a:t>
            </a:r>
          </a:p>
          <a:p>
            <a:pPr lvl="1"/>
            <a:r>
              <a:rPr lang="en-US" dirty="0"/>
              <a:t>Clarified required reporting requirements</a:t>
            </a:r>
          </a:p>
          <a:p>
            <a:pPr lvl="1"/>
            <a:r>
              <a:rPr lang="en-US" dirty="0"/>
              <a:t>Defined roles and responsibilities for Health Department, Service Provider and First Steps Kent</a:t>
            </a:r>
          </a:p>
          <a:p>
            <a:r>
              <a:rPr lang="en-US" dirty="0"/>
              <a:t>This Policy completes Section 2.4 in the Ready by Five Service Provider Manual (page 11)</a:t>
            </a:r>
          </a:p>
        </p:txBody>
      </p:sp>
      <p:pic>
        <p:nvPicPr>
          <p:cNvPr id="7" name="Picture 6" descr="A picture containing drawing&#10;&#10;Description automatically generated">
            <a:extLst>
              <a:ext uri="{FF2B5EF4-FFF2-40B4-BE49-F238E27FC236}">
                <a16:creationId xmlns:a16="http://schemas.microsoft.com/office/drawing/2014/main" id="{0DCCE9F4-DF54-4A67-8104-D111EBAFB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321" y="5675970"/>
            <a:ext cx="1356974" cy="598759"/>
          </a:xfrm>
          <a:prstGeom prst="rect">
            <a:avLst/>
          </a:prstGeom>
        </p:spPr>
      </p:pic>
    </p:spTree>
    <p:extLst>
      <p:ext uri="{BB962C8B-B14F-4D97-AF65-F5344CB8AC3E}">
        <p14:creationId xmlns:p14="http://schemas.microsoft.com/office/powerpoint/2010/main" val="89516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6374-C70E-45DF-82F5-76B7FE598C75}"/>
              </a:ext>
            </a:extLst>
          </p:cNvPr>
          <p:cNvSpPr>
            <a:spLocks noGrp="1"/>
          </p:cNvSpPr>
          <p:nvPr>
            <p:ph type="title"/>
          </p:nvPr>
        </p:nvSpPr>
        <p:spPr/>
        <p:txBody>
          <a:bodyPr/>
          <a:lstStyle/>
          <a:p>
            <a:r>
              <a:rPr lang="en-US" dirty="0"/>
              <a:t>Ready by Five Reporting</a:t>
            </a:r>
          </a:p>
        </p:txBody>
      </p:sp>
      <p:sp>
        <p:nvSpPr>
          <p:cNvPr id="4" name="Content Placeholder 3">
            <a:extLst>
              <a:ext uri="{FF2B5EF4-FFF2-40B4-BE49-F238E27FC236}">
                <a16:creationId xmlns:a16="http://schemas.microsoft.com/office/drawing/2014/main" id="{86308A84-75D3-479C-A258-538F19C34D5E}"/>
              </a:ext>
            </a:extLst>
          </p:cNvPr>
          <p:cNvSpPr>
            <a:spLocks noGrp="1"/>
          </p:cNvSpPr>
          <p:nvPr>
            <p:ph sz="half" idx="1"/>
          </p:nvPr>
        </p:nvSpPr>
        <p:spPr/>
        <p:txBody>
          <a:bodyPr>
            <a:normAutofit fontScale="85000" lnSpcReduction="20000"/>
          </a:bodyPr>
          <a:lstStyle/>
          <a:p>
            <a:r>
              <a:rPr lang="en-US" dirty="0"/>
              <a:t>Quarterly Reports (Next report due on July 15, 2020)</a:t>
            </a:r>
          </a:p>
          <a:p>
            <a:pPr lvl="1"/>
            <a:r>
              <a:rPr lang="en-US" dirty="0"/>
              <a:t>Sent to Christine Timbol-Larson on a quarterly basis</a:t>
            </a:r>
          </a:p>
          <a:p>
            <a:pPr lvl="1"/>
            <a:r>
              <a:rPr lang="en-US" dirty="0"/>
              <a:t>Report on program-specific metrics as outlined in Service Provider Agreement, Exhibit A</a:t>
            </a:r>
          </a:p>
          <a:p>
            <a:pPr lvl="1"/>
            <a:r>
              <a:rPr lang="en-US" dirty="0"/>
              <a:t>Submitted in Excel</a:t>
            </a:r>
          </a:p>
          <a:p>
            <a:pPr lvl="1"/>
            <a:r>
              <a:rPr lang="en-US" dirty="0"/>
              <a:t>These  reports </a:t>
            </a:r>
            <a:r>
              <a:rPr lang="en-US" u="sng" dirty="0"/>
              <a:t>do not </a:t>
            </a:r>
            <a:r>
              <a:rPr lang="en-US" dirty="0"/>
              <a:t>contain identifiable data</a:t>
            </a:r>
          </a:p>
          <a:p>
            <a:pPr lvl="1"/>
            <a:endParaRPr lang="en-US" dirty="0"/>
          </a:p>
          <a:p>
            <a:pPr lvl="1"/>
            <a:endParaRPr lang="en-US" dirty="0"/>
          </a:p>
          <a:p>
            <a:pPr lvl="1"/>
            <a:endParaRPr lang="en-US" dirty="0"/>
          </a:p>
          <a:p>
            <a:pPr lvl="1"/>
            <a:endParaRPr lang="en-US" dirty="0"/>
          </a:p>
          <a:p>
            <a:pPr lvl="1"/>
            <a:endParaRPr lang="en-US" dirty="0"/>
          </a:p>
          <a:p>
            <a:pPr marL="324000" lvl="1" indent="0">
              <a:buNone/>
            </a:pPr>
            <a:endParaRPr lang="en-US" dirty="0"/>
          </a:p>
        </p:txBody>
      </p:sp>
      <p:sp>
        <p:nvSpPr>
          <p:cNvPr id="5" name="Content Placeholder 4">
            <a:extLst>
              <a:ext uri="{FF2B5EF4-FFF2-40B4-BE49-F238E27FC236}">
                <a16:creationId xmlns:a16="http://schemas.microsoft.com/office/drawing/2014/main" id="{D606F8AC-8E17-4848-8470-AD26097C88CF}"/>
              </a:ext>
            </a:extLst>
          </p:cNvPr>
          <p:cNvSpPr>
            <a:spLocks noGrp="1"/>
          </p:cNvSpPr>
          <p:nvPr>
            <p:ph sz="half" idx="2"/>
          </p:nvPr>
        </p:nvSpPr>
        <p:spPr/>
        <p:txBody>
          <a:bodyPr>
            <a:normAutofit fontScale="85000" lnSpcReduction="20000"/>
          </a:bodyPr>
          <a:lstStyle/>
          <a:p>
            <a:endParaRPr lang="en-US" dirty="0"/>
          </a:p>
          <a:p>
            <a:endParaRPr lang="en-US" dirty="0"/>
          </a:p>
          <a:p>
            <a:endParaRPr lang="en-US" dirty="0"/>
          </a:p>
          <a:p>
            <a:endParaRPr lang="en-US" dirty="0"/>
          </a:p>
          <a:p>
            <a:endParaRPr lang="en-US" dirty="0"/>
          </a:p>
          <a:p>
            <a:r>
              <a:rPr lang="en-US" dirty="0"/>
              <a:t>Monthly Data Submission</a:t>
            </a:r>
          </a:p>
          <a:p>
            <a:pPr lvl="1"/>
            <a:r>
              <a:rPr lang="en-US" dirty="0"/>
              <a:t>Sent to KCHD on a monthly basis</a:t>
            </a:r>
          </a:p>
          <a:p>
            <a:pPr lvl="1"/>
            <a:r>
              <a:rPr lang="en-US" dirty="0"/>
              <a:t>Individual-specific data as defined in Ready by Five Data Documents</a:t>
            </a:r>
          </a:p>
          <a:p>
            <a:pPr lvl="1"/>
            <a:r>
              <a:rPr lang="en-US" dirty="0"/>
              <a:t>Submitted in .csv file via secure OneDrive link provided by KCHD</a:t>
            </a:r>
          </a:p>
          <a:p>
            <a:pPr lvl="1"/>
            <a:r>
              <a:rPr lang="en-US" dirty="0"/>
              <a:t>These submissions </a:t>
            </a:r>
            <a:r>
              <a:rPr lang="en-US" u="sng" dirty="0"/>
              <a:t>do</a:t>
            </a:r>
            <a:r>
              <a:rPr lang="en-US" dirty="0"/>
              <a:t> contain identifiable data</a:t>
            </a:r>
          </a:p>
          <a:p>
            <a:pPr marL="324000" lvl="1" indent="0">
              <a:buNone/>
            </a:pPr>
            <a:endParaRPr lang="en-US" dirty="0"/>
          </a:p>
        </p:txBody>
      </p:sp>
      <p:pic>
        <p:nvPicPr>
          <p:cNvPr id="8" name="Picture 7">
            <a:extLst>
              <a:ext uri="{FF2B5EF4-FFF2-40B4-BE49-F238E27FC236}">
                <a16:creationId xmlns:a16="http://schemas.microsoft.com/office/drawing/2014/main" id="{37C5FE56-C9D4-4861-8FA5-51D90D7504AF}"/>
              </a:ext>
            </a:extLst>
          </p:cNvPr>
          <p:cNvPicPr>
            <a:picLocks noChangeAspect="1"/>
          </p:cNvPicPr>
          <p:nvPr/>
        </p:nvPicPr>
        <p:blipFill>
          <a:blip r:embed="rId3"/>
          <a:stretch>
            <a:fillRect/>
          </a:stretch>
        </p:blipFill>
        <p:spPr>
          <a:xfrm>
            <a:off x="1334904" y="4044526"/>
            <a:ext cx="3048185" cy="2436474"/>
          </a:xfrm>
          <a:prstGeom prst="rect">
            <a:avLst/>
          </a:prstGeom>
          <a:ln>
            <a:solidFill>
              <a:schemeClr val="tx1">
                <a:lumMod val="75000"/>
                <a:lumOff val="25000"/>
              </a:schemeClr>
            </a:solidFill>
          </a:ln>
        </p:spPr>
      </p:pic>
      <p:pic>
        <p:nvPicPr>
          <p:cNvPr id="9" name="Picture 8" descr="A picture containing drawing&#10;&#10;Description automatically generated">
            <a:extLst>
              <a:ext uri="{FF2B5EF4-FFF2-40B4-BE49-F238E27FC236}">
                <a16:creationId xmlns:a16="http://schemas.microsoft.com/office/drawing/2014/main" id="{A1BC5388-9BF7-48D1-9972-BE8A2CD9C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795" y="5828962"/>
            <a:ext cx="1356974" cy="598759"/>
          </a:xfrm>
          <a:prstGeom prst="rect">
            <a:avLst/>
          </a:prstGeom>
        </p:spPr>
      </p:pic>
      <p:pic>
        <p:nvPicPr>
          <p:cNvPr id="10" name="Picture 9">
            <a:extLst>
              <a:ext uri="{FF2B5EF4-FFF2-40B4-BE49-F238E27FC236}">
                <a16:creationId xmlns:a16="http://schemas.microsoft.com/office/drawing/2014/main" id="{625D2406-5A2F-4DC4-8479-CF54371BDAB6}"/>
              </a:ext>
            </a:extLst>
          </p:cNvPr>
          <p:cNvPicPr>
            <a:picLocks noChangeAspect="1"/>
          </p:cNvPicPr>
          <p:nvPr/>
        </p:nvPicPr>
        <p:blipFill>
          <a:blip r:embed="rId5"/>
          <a:stretch>
            <a:fillRect/>
          </a:stretch>
        </p:blipFill>
        <p:spPr>
          <a:xfrm>
            <a:off x="6279327" y="1885673"/>
            <a:ext cx="4912442" cy="1948037"/>
          </a:xfrm>
          <a:prstGeom prst="rect">
            <a:avLst/>
          </a:prstGeom>
        </p:spPr>
      </p:pic>
    </p:spTree>
    <p:extLst>
      <p:ext uri="{BB962C8B-B14F-4D97-AF65-F5344CB8AC3E}">
        <p14:creationId xmlns:p14="http://schemas.microsoft.com/office/powerpoint/2010/main" val="362440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ADCBD7-F9EA-4339-9D2D-56009C5C49F6}"/>
              </a:ext>
            </a:extLst>
          </p:cNvPr>
          <p:cNvSpPr>
            <a:spLocks noGrp="1"/>
          </p:cNvSpPr>
          <p:nvPr>
            <p:ph type="title"/>
          </p:nvPr>
        </p:nvSpPr>
        <p:spPr>
          <a:xfrm>
            <a:off x="803189" y="1209184"/>
            <a:ext cx="3089189" cy="4734416"/>
          </a:xfrm>
        </p:spPr>
        <p:txBody>
          <a:bodyPr anchor="ctr">
            <a:normAutofit/>
          </a:bodyPr>
          <a:lstStyle/>
          <a:p>
            <a:r>
              <a:rPr lang="en-US" dirty="0"/>
              <a:t>Ready by Five Data Collection Policy &amp; Procedure</a:t>
            </a:r>
          </a:p>
        </p:txBody>
      </p:sp>
      <p:sp>
        <p:nvSpPr>
          <p:cNvPr id="13" name="Rectangle 12">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6771105-6DA4-4286-8A0E-2811F19D0790}"/>
              </a:ext>
            </a:extLst>
          </p:cNvPr>
          <p:cNvSpPr>
            <a:spLocks noGrp="1"/>
          </p:cNvSpPr>
          <p:nvPr>
            <p:ph idx="1"/>
          </p:nvPr>
        </p:nvSpPr>
        <p:spPr>
          <a:xfrm>
            <a:off x="4561870" y="723899"/>
            <a:ext cx="7183597" cy="3678303"/>
          </a:xfrm>
        </p:spPr>
        <p:txBody>
          <a:bodyPr>
            <a:normAutofit/>
          </a:bodyPr>
          <a:lstStyle/>
          <a:p>
            <a:pPr marL="0" indent="0">
              <a:lnSpc>
                <a:spcPct val="90000"/>
              </a:lnSpc>
              <a:buNone/>
            </a:pPr>
            <a:r>
              <a:rPr lang="en-US" sz="1500" dirty="0"/>
              <a:t>2. Service Providers shall enter into data sharing agreements as directed by Kent County. On a monthly basis, the Service Provider shall submit child or expectant mother-specific information to KCHD, as follows:</a:t>
            </a:r>
          </a:p>
          <a:p>
            <a:pPr lvl="0">
              <a:lnSpc>
                <a:spcPct val="90000"/>
              </a:lnSpc>
            </a:pPr>
            <a:r>
              <a:rPr lang="en-US" sz="1500" dirty="0"/>
              <a:t>Data will be submitted at a case level.</a:t>
            </a:r>
          </a:p>
          <a:p>
            <a:pPr lvl="0">
              <a:lnSpc>
                <a:spcPct val="90000"/>
              </a:lnSpc>
            </a:pPr>
            <a:r>
              <a:rPr lang="en-US" sz="1500" dirty="0"/>
              <a:t>All Standard Required Fields will be submitted in the defined format as detailed in Ready by Five’s Standard Data Collection Fields Requirements document.</a:t>
            </a:r>
          </a:p>
          <a:p>
            <a:pPr lvl="0">
              <a:lnSpc>
                <a:spcPct val="90000"/>
              </a:lnSpc>
            </a:pPr>
            <a:r>
              <a:rPr lang="en-US" sz="1500" dirty="0"/>
              <a:t>All technical requirements for the data files as found in the Ready by Five File Definitions document. </a:t>
            </a:r>
          </a:p>
          <a:p>
            <a:pPr lvl="0">
              <a:lnSpc>
                <a:spcPct val="90000"/>
              </a:lnSpc>
            </a:pPr>
            <a:r>
              <a:rPr lang="en-US" sz="1500" dirty="0"/>
              <a:t>Data will be submitted in a Comma Separated Values (CSV) file. </a:t>
            </a:r>
          </a:p>
          <a:p>
            <a:pPr lvl="0">
              <a:lnSpc>
                <a:spcPct val="90000"/>
              </a:lnSpc>
            </a:pPr>
            <a:r>
              <a:rPr lang="en-US" sz="1500" dirty="0"/>
              <a:t>Identifiable data will be sent via a secure file transfer process and only as directed. </a:t>
            </a:r>
          </a:p>
          <a:p>
            <a:pPr lvl="0">
              <a:lnSpc>
                <a:spcPct val="90000"/>
              </a:lnSpc>
            </a:pPr>
            <a:r>
              <a:rPr lang="en-US" sz="1500" dirty="0"/>
              <a:t>Under no circumstances will identifiable data be sent to First Steps Kent.</a:t>
            </a:r>
          </a:p>
        </p:txBody>
      </p:sp>
      <p:pic>
        <p:nvPicPr>
          <p:cNvPr id="4" name="Picture 3">
            <a:extLst>
              <a:ext uri="{FF2B5EF4-FFF2-40B4-BE49-F238E27FC236}">
                <a16:creationId xmlns:a16="http://schemas.microsoft.com/office/drawing/2014/main" id="{A0C4E0D3-0AF9-4183-A2FB-7BF15D81C831}"/>
              </a:ext>
            </a:extLst>
          </p:cNvPr>
          <p:cNvPicPr/>
          <p:nvPr/>
        </p:nvPicPr>
        <p:blipFill>
          <a:blip r:embed="rId3">
            <a:extLst>
              <a:ext uri="{28A0092B-C50C-407E-A947-70E740481C1C}">
                <a14:useLocalDpi xmlns:a14="http://schemas.microsoft.com/office/drawing/2010/main" val="0"/>
              </a:ext>
            </a:extLst>
          </a:blip>
          <a:stretch>
            <a:fillRect/>
          </a:stretch>
        </p:blipFill>
        <p:spPr>
          <a:xfrm>
            <a:off x="4606201" y="4493643"/>
            <a:ext cx="7139266" cy="16241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DB4605E-758E-4B43-9E75-4EA8E71D8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576" y="6009979"/>
            <a:ext cx="1356974" cy="598759"/>
          </a:xfrm>
          <a:prstGeom prst="rect">
            <a:avLst/>
          </a:prstGeom>
        </p:spPr>
      </p:pic>
    </p:spTree>
    <p:extLst>
      <p:ext uri="{BB962C8B-B14F-4D97-AF65-F5344CB8AC3E}">
        <p14:creationId xmlns:p14="http://schemas.microsoft.com/office/powerpoint/2010/main" val="395943146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1CAB62D-49E5-4271-85C6-1466970BAB69}">
  <ds:schemaRefs>
    <ds:schemaRef ds:uri="http://schemas.microsoft.com/sharepoint/v3/contenttype/forms"/>
  </ds:schemaRefs>
</ds:datastoreItem>
</file>

<file path=customXml/itemProps2.xml><?xml version="1.0" encoding="utf-8"?>
<ds:datastoreItem xmlns:ds="http://schemas.openxmlformats.org/officeDocument/2006/customXml" ds:itemID="{D5A32ED2-6DBA-4E14-851E-DE5772C90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7F0652-397B-4F71-B75E-207A80EB2786}">
  <ds:schemaRefs>
    <ds:schemaRef ds:uri="http://schemas.microsoft.com/office/2006/documentManagement/types"/>
    <ds:schemaRef ds:uri="http://purl.org/dc/elements/1.1/"/>
    <ds:schemaRef ds:uri="http://purl.org/dc/dcmitype/"/>
    <ds:schemaRef ds:uri="71af3243-3dd4-4a8d-8c0d-dd76da1f02a5"/>
    <ds:schemaRef ds:uri="http://www.w3.org/XML/1998/namespace"/>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2019</Words>
  <Application>Microsoft Office PowerPoint</Application>
  <PresentationFormat>Widescreen</PresentationFormat>
  <Paragraphs>254</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Gill Sans MT</vt:lpstr>
      <vt:lpstr>Wingdings</vt:lpstr>
      <vt:lpstr>Wingdings 2</vt:lpstr>
      <vt:lpstr>Dividend</vt:lpstr>
      <vt:lpstr>READY BY FIVE MILLAGE – REQUIRED DATA AGREEMENT INFORMATION</vt:lpstr>
      <vt:lpstr>Evaluation Overview </vt:lpstr>
      <vt:lpstr>How Service Providers Funded by Ready by Five Will Impact K-Readiness</vt:lpstr>
      <vt:lpstr>PowerPoint Presentation</vt:lpstr>
      <vt:lpstr>Linking to K-Readiness Data</vt:lpstr>
      <vt:lpstr>Finalized POLICIES</vt:lpstr>
      <vt:lpstr>Ready by Five Data Collection Policy &amp; Procedure (1 of 2)</vt:lpstr>
      <vt:lpstr>Ready by Five Reporting</vt:lpstr>
      <vt:lpstr>Ready by Five Data Collection Policy &amp; Procedure</vt:lpstr>
      <vt:lpstr>Appendix C: Intake, Referral and Consent Specifications (1 of 2) </vt:lpstr>
      <vt:lpstr>Appendix C: Intake, Referral and Consent Specifications </vt:lpstr>
      <vt:lpstr>Appendix C: Intake, Referral and Consent Specifications - Example </vt:lpstr>
      <vt:lpstr>Appendix C: Intake, Referral and Consent Specifications </vt:lpstr>
      <vt:lpstr>Ready by Five Privacy Notice</vt:lpstr>
      <vt:lpstr>Data Agreements</vt:lpstr>
      <vt:lpstr>Data Share Agreements</vt:lpstr>
      <vt:lpstr>Data Share Agreements</vt:lpstr>
      <vt:lpstr>Agreement Submittal Process</vt:lpstr>
      <vt:lpstr>Implementation – Important deadlines</vt:lpstr>
      <vt:lpstr>Implementation – Important deadlines</vt:lpstr>
      <vt:lpstr>?</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2020-04-13T21:19:53Z</dcterms:created>
  <dcterms:modified xsi:type="dcterms:W3CDTF">2020-04-15T14:43:02Z</dcterms:modified>
</cp:coreProperties>
</file>